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02" r:id="rId2"/>
    <p:sldId id="303" r:id="rId3"/>
    <p:sldId id="290" r:id="rId4"/>
    <p:sldId id="291" r:id="rId5"/>
    <p:sldId id="292" r:id="rId6"/>
    <p:sldId id="257" r:id="rId7"/>
    <p:sldId id="262" r:id="rId8"/>
    <p:sldId id="263" r:id="rId9"/>
    <p:sldId id="265" r:id="rId10"/>
    <p:sldId id="266" r:id="rId11"/>
    <p:sldId id="258" r:id="rId12"/>
    <p:sldId id="259" r:id="rId13"/>
    <p:sldId id="260" r:id="rId14"/>
    <p:sldId id="261" r:id="rId15"/>
    <p:sldId id="267" r:id="rId16"/>
    <p:sldId id="268" r:id="rId17"/>
    <p:sldId id="269" r:id="rId18"/>
    <p:sldId id="270" r:id="rId19"/>
    <p:sldId id="271" r:id="rId20"/>
    <p:sldId id="272" r:id="rId21"/>
    <p:sldId id="273" r:id="rId22"/>
    <p:sldId id="274" r:id="rId23"/>
    <p:sldId id="275" r:id="rId24"/>
    <p:sldId id="277" r:id="rId25"/>
    <p:sldId id="304" r:id="rId26"/>
    <p:sldId id="305" r:id="rId27"/>
    <p:sldId id="306" r:id="rId28"/>
    <p:sldId id="307" r:id="rId29"/>
    <p:sldId id="308" r:id="rId30"/>
    <p:sldId id="309" r:id="rId31"/>
    <p:sldId id="310" r:id="rId32"/>
    <p:sldId id="311" r:id="rId33"/>
    <p:sldId id="312" r:id="rId34"/>
    <p:sldId id="313" r:id="rId35"/>
    <p:sldId id="316" r:id="rId36"/>
    <p:sldId id="317" r:id="rId37"/>
    <p:sldId id="320" r:id="rId38"/>
    <p:sldId id="321" r:id="rId39"/>
    <p:sldId id="324" r:id="rId40"/>
    <p:sldId id="301" r:id="rId4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p:cViewPr varScale="1">
        <p:scale>
          <a:sx n="51" d="100"/>
          <a:sy n="51" d="100"/>
        </p:scale>
        <p:origin x="-108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F80FA-CFC8-44A7-A0A9-8364F5031E27}" type="datetimeFigureOut">
              <a:rPr lang="es-AR" smtClean="0"/>
              <a:pPr/>
              <a:t>13/03/2020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15293-BD5D-4ED3-A494-E01E6E1E4D6A}" type="slidenum">
              <a:rPr lang="es-AR" smtClean="0"/>
              <a:pPr/>
              <a:t>‹Nº›</a:t>
            </a:fld>
            <a:endParaRPr lang="es-AR"/>
          </a:p>
        </p:txBody>
      </p:sp>
    </p:spTree>
    <p:extLst>
      <p:ext uri="{BB962C8B-B14F-4D97-AF65-F5344CB8AC3E}">
        <p14:creationId xmlns:p14="http://schemas.microsoft.com/office/powerpoint/2010/main" val="339220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3D369060-0F3E-424F-9BB7-C1BBC0252A3D}" type="slidenum">
              <a:rPr lang="es-AR" smtClean="0"/>
              <a:pPr>
                <a:defRPr/>
              </a:pPr>
              <a:t>1</a:t>
            </a:fld>
            <a:endParaRPr 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888E04DC-13B7-431D-BB4B-D2AC7C9EF320}" type="slidenum">
              <a:rPr lang="es-AR" smtClean="0"/>
              <a:pPr>
                <a:defRPr/>
              </a:pPr>
              <a:t>17</a:t>
            </a:fld>
            <a:endParaRPr lang="es-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8CE84341-3C83-451E-A150-359302323F18}" type="slidenum">
              <a:rPr lang="es-AR" smtClean="0"/>
              <a:pPr>
                <a:defRPr/>
              </a:pPr>
              <a:t>18</a:t>
            </a:fld>
            <a:endParaRPr lang="es-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68D66AAF-870A-4461-99CA-816FE88674BB}" type="slidenum">
              <a:rPr lang="es-AR" smtClean="0"/>
              <a:pPr>
                <a:defRPr/>
              </a:pPr>
              <a:t>19</a:t>
            </a:fld>
            <a:endParaRPr lang="es-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62F1BCCB-2C54-4F3C-8EA3-4B37687C02F8}" type="slidenum">
              <a:rPr lang="es-AR" smtClean="0"/>
              <a:pPr>
                <a:defRPr/>
              </a:pPr>
              <a:t>20</a:t>
            </a:fld>
            <a:endParaRPr lang="es-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78E37BFC-01A8-43F3-8C7F-7EB4E914E4A1}" type="slidenum">
              <a:rPr lang="es-AR" smtClean="0"/>
              <a:pPr>
                <a:defRPr/>
              </a:pPr>
              <a:t>21</a:t>
            </a:fld>
            <a:endParaRPr lang="es-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F0ACA185-CDC9-46B7-A946-FB42209D1839}" type="slidenum">
              <a:rPr lang="es-AR" smtClean="0"/>
              <a:pPr>
                <a:defRPr/>
              </a:pPr>
              <a:t>23</a:t>
            </a:fld>
            <a:endParaRPr lang="es-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74F94F0B-BF99-429C-8B8E-48F6736A7BBD}" type="slidenum">
              <a:rPr lang="es-AR" smtClean="0"/>
              <a:pPr>
                <a:defRPr/>
              </a:pPr>
              <a:t>24</a:t>
            </a:fld>
            <a:endParaRPr lang="es-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334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74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3D369060-0F3E-424F-9BB7-C1BBC0252A3D}" type="slidenum">
              <a:rPr lang="es-AR" smtClean="0"/>
              <a:pPr>
                <a:defRPr/>
              </a:pPr>
              <a:t>3</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7B8792CA-073E-4D24-B2FB-ED17371ACF93}" type="slidenum">
              <a:rPr lang="es-AR" smtClean="0"/>
              <a:pPr>
                <a:defRPr/>
              </a:pPr>
              <a:t>4</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dirty="0" smtClean="0"/>
          </a:p>
        </p:txBody>
      </p:sp>
      <p:sp>
        <p:nvSpPr>
          <p:cNvPr id="4" name="3 Marcador de número de diapositiva"/>
          <p:cNvSpPr>
            <a:spLocks noGrp="1"/>
          </p:cNvSpPr>
          <p:nvPr>
            <p:ph type="sldNum" sz="quarter" idx="5"/>
          </p:nvPr>
        </p:nvSpPr>
        <p:spPr/>
        <p:txBody>
          <a:bodyPr/>
          <a:lstStyle/>
          <a:p>
            <a:pPr>
              <a:defRPr/>
            </a:pPr>
            <a:fld id="{C2790C7D-8D59-4934-B493-988EBE094FBB}" type="slidenum">
              <a:rPr lang="es-AR" smtClean="0"/>
              <a:pPr>
                <a:defRPr/>
              </a:pPr>
              <a:t>5</a:t>
            </a:fld>
            <a:endParaRPr lang="es-A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B6BA0309-1AE9-47A7-AD05-42D2149F1F8F}" type="slidenum">
              <a:rPr lang="es-AR" smtClean="0"/>
              <a:pPr>
                <a:defRPr/>
              </a:pPr>
              <a:t>6</a:t>
            </a:fld>
            <a:endParaRPr lang="es-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659A56DF-6A8F-42ED-8201-43E3B6E07B0F}" type="slidenum">
              <a:rPr lang="es-AR" smtClean="0"/>
              <a:pPr>
                <a:defRPr/>
              </a:pPr>
              <a:t>7</a:t>
            </a:fld>
            <a:endParaRPr 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FD0EBE8D-A486-48CD-8ECA-D7D33C4C94ED}" type="slidenum">
              <a:rPr lang="es-AR" smtClean="0"/>
              <a:pPr>
                <a:defRPr/>
              </a:pPr>
              <a:t>8</a:t>
            </a:fld>
            <a:endParaRPr lang="es-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2011D97E-78A1-4E20-A3D9-E130BDEDBA3B}" type="slidenum">
              <a:rPr lang="es-AR" smtClean="0"/>
              <a:pPr>
                <a:defRPr/>
              </a:pPr>
              <a:t>10</a:t>
            </a:fld>
            <a:endParaRPr 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AR" smtClean="0"/>
          </a:p>
        </p:txBody>
      </p:sp>
      <p:sp>
        <p:nvSpPr>
          <p:cNvPr id="4" name="3 Marcador de número de diapositiva"/>
          <p:cNvSpPr>
            <a:spLocks noGrp="1"/>
          </p:cNvSpPr>
          <p:nvPr>
            <p:ph type="sldNum" sz="quarter" idx="5"/>
          </p:nvPr>
        </p:nvSpPr>
        <p:spPr/>
        <p:txBody>
          <a:bodyPr/>
          <a:lstStyle/>
          <a:p>
            <a:pPr>
              <a:defRPr/>
            </a:pPr>
            <a:fld id="{EF646746-3A76-4817-A021-DFE5FEEBBCB5}" type="slidenum">
              <a:rPr lang="es-AR" smtClean="0"/>
              <a:pPr>
                <a:defRPr/>
              </a:pPr>
              <a:t>16</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97D9EEA-4F46-472E-8020-DA1950C5B1AC}" type="datetimeFigureOut">
              <a:rPr lang="es-AR" smtClean="0"/>
              <a:pPr/>
              <a:t>13/03/2020</a:t>
            </a:fld>
            <a:endParaRPr lang="es-AR"/>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A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08E4C405-221F-442A-A93D-C996671EC1E6}"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97D9EEA-4F46-472E-8020-DA1950C5B1AC}" type="datetimeFigureOut">
              <a:rPr lang="es-AR" smtClean="0"/>
              <a:pPr/>
              <a:t>13/03/2020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8E4C405-221F-442A-A93D-C996671EC1E6}"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897D9EEA-4F46-472E-8020-DA1950C5B1AC}" type="datetimeFigureOut">
              <a:rPr lang="es-AR" smtClean="0"/>
              <a:pPr/>
              <a:t>13/03/2020</a:t>
            </a:fld>
            <a:endParaRPr lang="es-AR"/>
          </a:p>
        </p:txBody>
      </p:sp>
      <p:sp>
        <p:nvSpPr>
          <p:cNvPr id="5" name="4 Marcador de pie de página"/>
          <p:cNvSpPr>
            <a:spLocks noGrp="1"/>
          </p:cNvSpPr>
          <p:nvPr>
            <p:ph type="ftr" sz="quarter" idx="11"/>
          </p:nvPr>
        </p:nvSpPr>
        <p:spPr>
          <a:xfrm>
            <a:off x="457201" y="6248207"/>
            <a:ext cx="5573483" cy="365125"/>
          </a:xfrm>
        </p:spPr>
        <p:txBody>
          <a:bodyPr/>
          <a:lstStyle/>
          <a:p>
            <a:endParaRPr lang="es-A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08E4C405-221F-442A-A93D-C996671EC1E6}"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935875" y="1212067"/>
            <a:ext cx="5275500" cy="8548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2" name="Shape 92"/>
          <p:cNvSpPr txBox="1">
            <a:spLocks noGrp="1"/>
          </p:cNvSpPr>
          <p:nvPr>
            <p:ph type="body" idx="1"/>
          </p:nvPr>
        </p:nvSpPr>
        <p:spPr>
          <a:xfrm>
            <a:off x="2935875" y="2066867"/>
            <a:ext cx="2560500" cy="45012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93" name="Shape 93"/>
          <p:cNvSpPr txBox="1">
            <a:spLocks noGrp="1"/>
          </p:cNvSpPr>
          <p:nvPr>
            <p:ph type="body" idx="2"/>
          </p:nvPr>
        </p:nvSpPr>
        <p:spPr>
          <a:xfrm>
            <a:off x="5650849" y="2066867"/>
            <a:ext cx="2560500" cy="45012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94" name="Shape 94"/>
          <p:cNvSpPr/>
          <p:nvPr/>
        </p:nvSpPr>
        <p:spPr>
          <a:xfrm>
            <a:off x="-358950" y="2925867"/>
            <a:ext cx="2347200" cy="3129600"/>
          </a:xfrm>
          <a:prstGeom prst="donut">
            <a:avLst>
              <a:gd name="adj" fmla="val 36789"/>
            </a:avLst>
          </a:prstGeom>
          <a:solidFill>
            <a:srgbClr val="BBCD00">
              <a:alpha val="86670"/>
            </a:srgbClr>
          </a:solidFill>
          <a:ln>
            <a:noFill/>
          </a:ln>
        </p:spPr>
        <p:txBody>
          <a:bodyPr wrap="square" lIns="121900" tIns="121900" rIns="121900" bIns="121900" anchor="ctr" anchorCtr="0">
            <a:noAutofit/>
          </a:bodyPr>
          <a:lstStyle/>
          <a:p>
            <a:pPr lvl="0">
              <a:spcBef>
                <a:spcPts val="0"/>
              </a:spcBef>
              <a:buNone/>
            </a:pPr>
            <a:endParaRPr sz="2400"/>
          </a:p>
        </p:txBody>
      </p:sp>
      <p:sp>
        <p:nvSpPr>
          <p:cNvPr id="95" name="Shape 95"/>
          <p:cNvSpPr/>
          <p:nvPr/>
        </p:nvSpPr>
        <p:spPr>
          <a:xfrm>
            <a:off x="198450" y="-428167"/>
            <a:ext cx="978600" cy="1304800"/>
          </a:xfrm>
          <a:prstGeom prst="ellipse">
            <a:avLst/>
          </a:prstGeom>
          <a:noFill/>
          <a:ln w="9525" cap="flat" cmpd="sng">
            <a:solidFill>
              <a:srgbClr val="E8004C"/>
            </a:solidFill>
            <a:prstDash val="dash"/>
            <a:round/>
            <a:headEnd type="none" w="med" len="med"/>
            <a:tailEnd type="none" w="med" len="med"/>
          </a:ln>
        </p:spPr>
        <p:txBody>
          <a:bodyPr wrap="square" lIns="121900" tIns="121900" rIns="121900" bIns="121900" anchor="ctr" anchorCtr="0">
            <a:noAutofit/>
          </a:bodyPr>
          <a:lstStyle/>
          <a:p>
            <a:pPr lvl="0">
              <a:spcBef>
                <a:spcPts val="0"/>
              </a:spcBef>
              <a:buNone/>
            </a:pPr>
            <a:endParaRPr sz="2400"/>
          </a:p>
        </p:txBody>
      </p:sp>
      <p:sp>
        <p:nvSpPr>
          <p:cNvPr id="96" name="Shape 96"/>
          <p:cNvSpPr/>
          <p:nvPr/>
        </p:nvSpPr>
        <p:spPr>
          <a:xfrm>
            <a:off x="198450" y="560633"/>
            <a:ext cx="657600" cy="876800"/>
          </a:xfrm>
          <a:prstGeom prst="ellipse">
            <a:avLst/>
          </a:prstGeom>
          <a:solidFill>
            <a:srgbClr val="ED4A00">
              <a:alpha val="86670"/>
            </a:srgbClr>
          </a:solidFill>
          <a:ln>
            <a:noFill/>
          </a:ln>
        </p:spPr>
        <p:txBody>
          <a:bodyPr wrap="square" lIns="121900" tIns="121900" rIns="121900" bIns="121900" anchor="ctr" anchorCtr="0">
            <a:noAutofit/>
          </a:bodyPr>
          <a:lstStyle/>
          <a:p>
            <a:pPr lvl="0">
              <a:spcBef>
                <a:spcPts val="0"/>
              </a:spcBef>
              <a:buNone/>
            </a:pPr>
            <a:endParaRPr sz="2400"/>
          </a:p>
        </p:txBody>
      </p:sp>
      <p:sp>
        <p:nvSpPr>
          <p:cNvPr id="97" name="Shape 97"/>
          <p:cNvSpPr/>
          <p:nvPr/>
        </p:nvSpPr>
        <p:spPr>
          <a:xfrm>
            <a:off x="1177051" y="876633"/>
            <a:ext cx="846900" cy="1129200"/>
          </a:xfrm>
          <a:prstGeom prst="donut">
            <a:avLst>
              <a:gd name="adj" fmla="val 22275"/>
            </a:avLst>
          </a:prstGeom>
          <a:solidFill>
            <a:srgbClr val="00ACC3">
              <a:alpha val="86670"/>
            </a:srgbClr>
          </a:solidFill>
          <a:ln>
            <a:noFill/>
          </a:ln>
        </p:spPr>
        <p:txBody>
          <a:bodyPr wrap="square" lIns="121900" tIns="121900" rIns="121900" bIns="121900" anchor="ctr" anchorCtr="0">
            <a:noAutofit/>
          </a:bodyPr>
          <a:lstStyle/>
          <a:p>
            <a:pPr lvl="0">
              <a:spcBef>
                <a:spcPts val="0"/>
              </a:spcBef>
              <a:buNone/>
            </a:pPr>
            <a:endParaRPr sz="2400"/>
          </a:p>
        </p:txBody>
      </p:sp>
      <p:sp>
        <p:nvSpPr>
          <p:cNvPr id="98" name="Shape 98"/>
          <p:cNvSpPr/>
          <p:nvPr/>
        </p:nvSpPr>
        <p:spPr>
          <a:xfrm>
            <a:off x="887650" y="5523067"/>
            <a:ext cx="1207800" cy="1610400"/>
          </a:xfrm>
          <a:prstGeom prst="ellipse">
            <a:avLst/>
          </a:prstGeom>
          <a:solidFill>
            <a:srgbClr val="65BB48">
              <a:alpha val="86670"/>
            </a:srgbClr>
          </a:solidFill>
          <a:ln>
            <a:noFill/>
          </a:ln>
        </p:spPr>
        <p:txBody>
          <a:bodyPr wrap="square" lIns="121900" tIns="121900" rIns="121900" bIns="121900" anchor="ctr" anchorCtr="0">
            <a:noAutofit/>
          </a:bodyPr>
          <a:lstStyle/>
          <a:p>
            <a:pPr lvl="0">
              <a:spcBef>
                <a:spcPts val="0"/>
              </a:spcBef>
              <a:buNone/>
            </a:pPr>
            <a:endParaRPr sz="2400"/>
          </a:p>
        </p:txBody>
      </p:sp>
      <p:sp>
        <p:nvSpPr>
          <p:cNvPr id="99" name="Shape 99"/>
          <p:cNvSpPr/>
          <p:nvPr/>
        </p:nvSpPr>
        <p:spPr>
          <a:xfrm>
            <a:off x="153675" y="6399467"/>
            <a:ext cx="550500" cy="734000"/>
          </a:xfrm>
          <a:prstGeom prst="donut">
            <a:avLst>
              <a:gd name="adj" fmla="val 18606"/>
            </a:avLst>
          </a:prstGeom>
          <a:solidFill>
            <a:srgbClr val="F8BB00">
              <a:alpha val="86670"/>
            </a:srgbClr>
          </a:solidFill>
          <a:ln>
            <a:noFill/>
          </a:ln>
        </p:spPr>
        <p:txBody>
          <a:bodyPr wrap="square" lIns="121900" tIns="121900" rIns="121900" bIns="121900" anchor="ctr" anchorCtr="0">
            <a:noAutofit/>
          </a:bodyPr>
          <a:lstStyle/>
          <a:p>
            <a:pPr lvl="0">
              <a:spcBef>
                <a:spcPts val="0"/>
              </a:spcBef>
              <a:buNone/>
            </a:pPr>
            <a:endParaRPr sz="2400"/>
          </a:p>
        </p:txBody>
      </p:sp>
      <p:sp>
        <p:nvSpPr>
          <p:cNvPr id="100" name="Shape 100"/>
          <p:cNvSpPr/>
          <p:nvPr/>
        </p:nvSpPr>
        <p:spPr>
          <a:xfrm>
            <a:off x="1172525" y="2262600"/>
            <a:ext cx="304800" cy="406400"/>
          </a:xfrm>
          <a:prstGeom prst="ellipse">
            <a:avLst/>
          </a:prstGeom>
          <a:solidFill>
            <a:srgbClr val="00D1C6">
              <a:alpha val="86920"/>
            </a:srgbClr>
          </a:solidFill>
          <a:ln>
            <a:noFill/>
          </a:ln>
        </p:spPr>
        <p:txBody>
          <a:bodyPr wrap="square" lIns="121900" tIns="121900" rIns="121900" bIns="121900" anchor="ctr" anchorCtr="0">
            <a:noAutofit/>
          </a:bodyPr>
          <a:lstStyle/>
          <a:p>
            <a:pPr lvl="0">
              <a:spcBef>
                <a:spcPts val="0"/>
              </a:spcBef>
              <a:buNone/>
            </a:pPr>
            <a:endParaRPr sz="2400"/>
          </a:p>
        </p:txBody>
      </p:sp>
      <p:sp>
        <p:nvSpPr>
          <p:cNvPr id="101" name="Shape 101"/>
          <p:cNvSpPr/>
          <p:nvPr/>
        </p:nvSpPr>
        <p:spPr>
          <a:xfrm>
            <a:off x="7844250" y="825700"/>
            <a:ext cx="550500" cy="734000"/>
          </a:xfrm>
          <a:prstGeom prst="ellipse">
            <a:avLst/>
          </a:prstGeom>
          <a:solidFill>
            <a:srgbClr val="00D1C6">
              <a:alpha val="86920"/>
            </a:srgbClr>
          </a:solidFill>
          <a:ln>
            <a:noFill/>
          </a:ln>
        </p:spPr>
        <p:txBody>
          <a:bodyPr wrap="square" lIns="121900" tIns="121900" rIns="121900" bIns="121900" anchor="ctr" anchorCtr="0">
            <a:noAutofit/>
          </a:bodyPr>
          <a:lstStyle/>
          <a:p>
            <a:pPr lvl="0">
              <a:spcBef>
                <a:spcPts val="0"/>
              </a:spcBef>
              <a:buNone/>
            </a:pPr>
            <a:endParaRPr sz="2400"/>
          </a:p>
        </p:txBody>
      </p:sp>
      <p:sp>
        <p:nvSpPr>
          <p:cNvPr id="102" name="Shape 102"/>
          <p:cNvSpPr/>
          <p:nvPr/>
        </p:nvSpPr>
        <p:spPr>
          <a:xfrm>
            <a:off x="7515500" y="-96667"/>
            <a:ext cx="397500" cy="530000"/>
          </a:xfrm>
          <a:prstGeom prst="donut">
            <a:avLst>
              <a:gd name="adj" fmla="val 30568"/>
            </a:avLst>
          </a:prstGeom>
          <a:solidFill>
            <a:srgbClr val="65BB48">
              <a:alpha val="86670"/>
            </a:srgbClr>
          </a:solidFill>
          <a:ln>
            <a:noFill/>
          </a:ln>
        </p:spPr>
        <p:txBody>
          <a:bodyPr wrap="square" lIns="121900" tIns="121900" rIns="121900" bIns="121900" anchor="ctr" anchorCtr="0">
            <a:noAutofit/>
          </a:bodyPr>
          <a:lstStyle/>
          <a:p>
            <a:pPr lvl="0">
              <a:spcBef>
                <a:spcPts val="0"/>
              </a:spcBef>
              <a:buNone/>
            </a:pPr>
            <a:endParaRPr sz="2400"/>
          </a:p>
        </p:txBody>
      </p:sp>
      <p:sp>
        <p:nvSpPr>
          <p:cNvPr id="103" name="Shape 103"/>
          <p:cNvSpPr/>
          <p:nvPr/>
        </p:nvSpPr>
        <p:spPr>
          <a:xfrm>
            <a:off x="8651500" y="1374467"/>
            <a:ext cx="304800" cy="406400"/>
          </a:xfrm>
          <a:prstGeom prst="ellipse">
            <a:avLst/>
          </a:prstGeom>
          <a:solidFill>
            <a:srgbClr val="F8BB00">
              <a:alpha val="86670"/>
            </a:srgbClr>
          </a:solidFill>
          <a:ln>
            <a:noFill/>
          </a:ln>
        </p:spPr>
        <p:txBody>
          <a:bodyPr wrap="square" lIns="121900" tIns="121900" rIns="121900" bIns="121900" anchor="ctr" anchorCtr="0">
            <a:noAutofit/>
          </a:bodyPr>
          <a:lstStyle/>
          <a:p>
            <a:pPr lvl="0">
              <a:spcBef>
                <a:spcPts val="0"/>
              </a:spcBef>
              <a:buNone/>
            </a:pPr>
            <a:endParaRPr sz="2400"/>
          </a:p>
        </p:txBody>
      </p:sp>
      <p:sp>
        <p:nvSpPr>
          <p:cNvPr id="104" name="Shape 104"/>
          <p:cNvSpPr/>
          <p:nvPr/>
        </p:nvSpPr>
        <p:spPr>
          <a:xfrm>
            <a:off x="8097900" y="223267"/>
            <a:ext cx="741600" cy="988800"/>
          </a:xfrm>
          <a:prstGeom prst="donut">
            <a:avLst>
              <a:gd name="adj" fmla="val 8064"/>
            </a:avLst>
          </a:prstGeom>
          <a:solidFill>
            <a:srgbClr val="00ACC3">
              <a:alpha val="86670"/>
            </a:srgbClr>
          </a:solidFill>
          <a:ln>
            <a:noFill/>
          </a:ln>
        </p:spPr>
        <p:txBody>
          <a:bodyPr wrap="square" lIns="121900" tIns="121900" rIns="121900" bIns="121900" anchor="ctr" anchorCtr="0">
            <a:noAutofit/>
          </a:bodyPr>
          <a:lstStyle/>
          <a:p>
            <a:pPr lvl="0">
              <a:spcBef>
                <a:spcPts val="0"/>
              </a:spcBef>
              <a:buNone/>
            </a:pPr>
            <a:endParaRPr sz="2400"/>
          </a:p>
        </p:txBody>
      </p:sp>
      <p:sp>
        <p:nvSpPr>
          <p:cNvPr id="105" name="Shape 105"/>
          <p:cNvSpPr/>
          <p:nvPr/>
        </p:nvSpPr>
        <p:spPr>
          <a:xfrm>
            <a:off x="8394750" y="2005833"/>
            <a:ext cx="188100" cy="250800"/>
          </a:xfrm>
          <a:prstGeom prst="ellipse">
            <a:avLst/>
          </a:prstGeom>
          <a:solidFill>
            <a:srgbClr val="BBCD00">
              <a:alpha val="86670"/>
            </a:srgbClr>
          </a:solidFill>
          <a:ln>
            <a:noFill/>
          </a:ln>
        </p:spPr>
        <p:txBody>
          <a:bodyPr wrap="square" lIns="121900" tIns="121900" rIns="121900" bIns="121900" anchor="ctr" anchorCtr="0">
            <a:noAutofit/>
          </a:bodyPr>
          <a:lstStyle/>
          <a:p>
            <a:pPr lvl="0">
              <a:spcBef>
                <a:spcPts val="0"/>
              </a:spcBef>
              <a:buNone/>
            </a:pPr>
            <a:endParaRPr sz="2400"/>
          </a:p>
        </p:txBody>
      </p:sp>
      <p:sp>
        <p:nvSpPr>
          <p:cNvPr id="106" name="Shape 106"/>
          <p:cNvSpPr/>
          <p:nvPr/>
        </p:nvSpPr>
        <p:spPr>
          <a:xfrm>
            <a:off x="-205625" y="3130300"/>
            <a:ext cx="2040600" cy="2720800"/>
          </a:xfrm>
          <a:prstGeom prst="ellipse">
            <a:avLst/>
          </a:prstGeom>
          <a:noFill/>
          <a:ln w="9525" cap="flat" cmpd="sng">
            <a:solidFill>
              <a:srgbClr val="65BB48"/>
            </a:solidFill>
            <a:prstDash val="dash"/>
            <a:round/>
            <a:headEnd type="none" w="med" len="med"/>
            <a:tailEnd type="none" w="med" len="med"/>
          </a:ln>
        </p:spPr>
        <p:txBody>
          <a:bodyPr wrap="square" lIns="121900" tIns="121900" rIns="121900" bIns="121900" anchor="ctr" anchorCtr="0">
            <a:noAutofit/>
          </a:bodyPr>
          <a:lstStyle/>
          <a:p>
            <a:pPr lvl="0">
              <a:spcBef>
                <a:spcPts val="0"/>
              </a:spcBef>
              <a:buNone/>
            </a:pPr>
            <a:endParaRPr sz="2400"/>
          </a:p>
        </p:txBody>
      </p:sp>
      <p:sp>
        <p:nvSpPr>
          <p:cNvPr id="107" name="Shape 107"/>
          <p:cNvSpPr/>
          <p:nvPr/>
        </p:nvSpPr>
        <p:spPr>
          <a:xfrm>
            <a:off x="305125" y="-285933"/>
            <a:ext cx="765300" cy="1020400"/>
          </a:xfrm>
          <a:prstGeom prst="ellipse">
            <a:avLst/>
          </a:prstGeom>
          <a:solidFill>
            <a:srgbClr val="E8004C">
              <a:alpha val="86670"/>
            </a:srgbClr>
          </a:solidFill>
          <a:ln>
            <a:noFill/>
          </a:ln>
        </p:spPr>
        <p:txBody>
          <a:bodyPr wrap="square" lIns="121900" tIns="121900" rIns="121900" bIns="121900" anchor="ctr" anchorCtr="0">
            <a:noAutofit/>
          </a:bodyPr>
          <a:lstStyle/>
          <a:p>
            <a:pPr lvl="0">
              <a:spcBef>
                <a:spcPts val="0"/>
              </a:spcBef>
              <a:buNone/>
            </a:pPr>
            <a:endParaRPr sz="2400"/>
          </a:p>
        </p:txBody>
      </p:sp>
      <p:sp>
        <p:nvSpPr>
          <p:cNvPr id="108" name="Shape 108"/>
          <p:cNvSpPr/>
          <p:nvPr/>
        </p:nvSpPr>
        <p:spPr>
          <a:xfrm>
            <a:off x="8532600" y="1215933"/>
            <a:ext cx="542700" cy="723600"/>
          </a:xfrm>
          <a:prstGeom prst="ellipse">
            <a:avLst/>
          </a:prstGeom>
          <a:noFill/>
          <a:ln w="9525" cap="flat" cmpd="sng">
            <a:solidFill>
              <a:srgbClr val="F8BB00"/>
            </a:solidFill>
            <a:prstDash val="dash"/>
            <a:round/>
            <a:headEnd type="none" w="med" len="med"/>
            <a:tailEnd type="none" w="med" len="med"/>
          </a:ln>
        </p:spPr>
        <p:txBody>
          <a:bodyPr wrap="square"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4211039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Quo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1" name="Text Placeholder 20"/>
          <p:cNvSpPr>
            <a:spLocks noGrp="1"/>
          </p:cNvSpPr>
          <p:nvPr>
            <p:ph type="body" sz="quarter" idx="13" hasCustomPrompt="1"/>
          </p:nvPr>
        </p:nvSpPr>
        <p:spPr>
          <a:xfrm>
            <a:off x="1149214" y="2318241"/>
            <a:ext cx="6845576" cy="3242021"/>
          </a:xfrm>
          <a:prstGeom prst="rect">
            <a:avLst/>
          </a:prstGeom>
          <a:solidFill>
            <a:schemeClr val="bg2"/>
          </a:solidFill>
          <a:effectLst/>
        </p:spPr>
        <p:txBody>
          <a:bodyPr vert="horz" lIns="91440" tIns="45720" rIns="91440" bIns="45720" rtlCol="0" anchor="ctr">
            <a:normAutofit/>
          </a:bodyPr>
          <a:lstStyle>
            <a:lvl1pPr>
              <a:defRPr lang="en-US" sz="4500">
                <a:solidFill>
                  <a:schemeClr val="tx1"/>
                </a:solidFill>
              </a:defRPr>
            </a:lvl1pPr>
          </a:lstStyle>
          <a:p>
            <a:pPr marL="0" lvl="0" indent="0" algn="ctr">
              <a:buNone/>
            </a:pPr>
            <a:r>
              <a:rPr lang="en-US"/>
              <a:t>Your quote here</a:t>
            </a:r>
          </a:p>
        </p:txBody>
      </p:sp>
      <p:sp>
        <p:nvSpPr>
          <p:cNvPr id="14" name="Date Placeholder 3"/>
          <p:cNvSpPr>
            <a:spLocks noGrp="1"/>
          </p:cNvSpPr>
          <p:nvPr>
            <p:ph type="dt" sz="half" idx="10"/>
          </p:nvPr>
        </p:nvSpPr>
        <p:spPr>
          <a:xfrm>
            <a:off x="117021" y="6414409"/>
            <a:ext cx="2057400" cy="365125"/>
          </a:xfrm>
          <a:prstGeom prst="rect">
            <a:avLst/>
          </a:prstGeom>
        </p:spPr>
        <p:txBody>
          <a:bodyPr/>
          <a:lstStyle>
            <a:lvl1pPr>
              <a:defRPr>
                <a:solidFill>
                  <a:schemeClr val="bg1">
                    <a:lumMod val="65000"/>
                  </a:schemeClr>
                </a:solidFill>
              </a:defRPr>
            </a:lvl1pPr>
          </a:lstStyle>
          <a:p>
            <a:r>
              <a:rPr lang="en-US"/>
              <a:t>Your Date Here</a:t>
            </a:r>
          </a:p>
        </p:txBody>
      </p:sp>
      <p:sp>
        <p:nvSpPr>
          <p:cNvPr id="15" name="Footer Placeholder 4"/>
          <p:cNvSpPr>
            <a:spLocks noGrp="1"/>
          </p:cNvSpPr>
          <p:nvPr>
            <p:ph type="ftr" sz="quarter" idx="11"/>
          </p:nvPr>
        </p:nvSpPr>
        <p:spPr>
          <a:xfrm>
            <a:off x="3028950" y="6414409"/>
            <a:ext cx="3086100" cy="365125"/>
          </a:xfrm>
          <a:prstGeom prst="rect">
            <a:avLst/>
          </a:prstGeom>
        </p:spPr>
        <p:txBody>
          <a:bodyPr/>
          <a:lstStyle>
            <a:lvl1pPr>
              <a:defRPr>
                <a:solidFill>
                  <a:schemeClr val="bg1">
                    <a:lumMod val="65000"/>
                  </a:schemeClr>
                </a:solidFill>
              </a:defRPr>
            </a:lvl1pPr>
          </a:lstStyle>
          <a:p>
            <a:r>
              <a:rPr lang="en-US"/>
              <a:t>Your Footer Here</a:t>
            </a:r>
          </a:p>
        </p:txBody>
      </p:sp>
      <p:sp>
        <p:nvSpPr>
          <p:cNvPr id="16" name="Slide Number Placeholder 5"/>
          <p:cNvSpPr>
            <a:spLocks noGrp="1"/>
          </p:cNvSpPr>
          <p:nvPr>
            <p:ph type="sldNum" sz="quarter" idx="12"/>
          </p:nvPr>
        </p:nvSpPr>
        <p:spPr>
          <a:xfrm>
            <a:off x="6915149" y="6414409"/>
            <a:ext cx="2057400" cy="365125"/>
          </a:xfrm>
          <a:prstGeom prst="rect">
            <a:avLst/>
          </a:prstGeom>
        </p:spPr>
        <p:txBody>
          <a:bodyPr/>
          <a:lstStyle>
            <a:lvl1pPr>
              <a:defRPr>
                <a:solidFill>
                  <a:schemeClr val="bg1">
                    <a:lumMod val="65000"/>
                  </a:schemeClr>
                </a:solidFill>
              </a:defRPr>
            </a:lvl1pPr>
          </a:lstStyle>
          <a:p>
            <a:fld id="{7CD08052-46D4-4451-BCD3-D01F8058DAE8}" type="slidenum">
              <a:rPr lang="en-US" smtClean="0"/>
              <a:pPr/>
              <a:t>‹Nº›</a:t>
            </a:fld>
            <a:endParaRPr lang="en-US"/>
          </a:p>
        </p:txBody>
      </p:sp>
      <p:sp>
        <p:nvSpPr>
          <p:cNvPr id="8" name="Freeform 154"/>
          <p:cNvSpPr>
            <a:spLocks noEditPoints="1"/>
          </p:cNvSpPr>
          <p:nvPr userDrawn="1"/>
        </p:nvSpPr>
        <p:spPr bwMode="auto">
          <a:xfrm>
            <a:off x="876301" y="2011914"/>
            <a:ext cx="1658541"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155"/>
          <p:cNvSpPr>
            <a:spLocks noEditPoints="1"/>
          </p:cNvSpPr>
          <p:nvPr userDrawn="1"/>
        </p:nvSpPr>
        <p:spPr bwMode="auto">
          <a:xfrm>
            <a:off x="6728223" y="4260584"/>
            <a:ext cx="153947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2055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897D9EEA-4F46-472E-8020-DA1950C5B1AC}" type="datetimeFigureOut">
              <a:rPr lang="es-AR" smtClean="0"/>
              <a:pPr/>
              <a:t>13/03/2020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08E4C405-221F-442A-A93D-C996671EC1E6}" type="slidenum">
              <a:rPr lang="es-AR" smtClean="0"/>
              <a:pPr/>
              <a:t>‹Nº›</a:t>
            </a:fld>
            <a:endParaRPr lang="es-AR"/>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897D9EEA-4F46-472E-8020-DA1950C5B1AC}" type="datetimeFigureOut">
              <a:rPr lang="es-AR" smtClean="0"/>
              <a:pPr/>
              <a:t>13/03/2020</a:t>
            </a:fld>
            <a:endParaRPr lang="es-A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8E4C405-221F-442A-A93D-C996671EC1E6}" type="slidenum">
              <a:rPr lang="es-AR" smtClean="0"/>
              <a:pPr/>
              <a:t>‹Nº›</a:t>
            </a:fld>
            <a:endParaRPr lang="es-AR"/>
          </a:p>
        </p:txBody>
      </p:sp>
      <p:sp>
        <p:nvSpPr>
          <p:cNvPr id="14" name="13 Marcador de pie de página"/>
          <p:cNvSpPr>
            <a:spLocks noGrp="1"/>
          </p:cNvSpPr>
          <p:nvPr>
            <p:ph type="ftr" sz="quarter" idx="12"/>
          </p:nvPr>
        </p:nvSpPr>
        <p:spPr/>
        <p:txBody>
          <a:bodyPr/>
          <a:lstStyle/>
          <a:p>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897D9EEA-4F46-472E-8020-DA1950C5B1AC}" type="datetimeFigureOut">
              <a:rPr lang="es-AR" smtClean="0"/>
              <a:pPr/>
              <a:t>13/03/2020</a:t>
            </a:fld>
            <a:endParaRPr lang="es-AR"/>
          </a:p>
        </p:txBody>
      </p:sp>
      <p:sp>
        <p:nvSpPr>
          <p:cNvPr id="10" name="9 Marcador de número de diapositiva"/>
          <p:cNvSpPr>
            <a:spLocks noGrp="1"/>
          </p:cNvSpPr>
          <p:nvPr>
            <p:ph type="sldNum" sz="quarter" idx="16"/>
          </p:nvPr>
        </p:nvSpPr>
        <p:spPr/>
        <p:txBody>
          <a:bodyPr rtlCol="0"/>
          <a:lstStyle/>
          <a:p>
            <a:fld id="{08E4C405-221F-442A-A93D-C996671EC1E6}" type="slidenum">
              <a:rPr lang="es-AR" smtClean="0"/>
              <a:pPr/>
              <a:t>‹Nº›</a:t>
            </a:fld>
            <a:endParaRPr lang="es-AR"/>
          </a:p>
        </p:txBody>
      </p:sp>
      <p:sp>
        <p:nvSpPr>
          <p:cNvPr id="12" name="11 Marcador de pie de página"/>
          <p:cNvSpPr>
            <a:spLocks noGrp="1"/>
          </p:cNvSpPr>
          <p:nvPr>
            <p:ph type="ftr" sz="quarter" idx="17"/>
          </p:nvPr>
        </p:nvSpPr>
        <p:spPr/>
        <p:txBody>
          <a:bodyPr rtlCol="0"/>
          <a:lstStyle/>
          <a:p>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897D9EEA-4F46-472E-8020-DA1950C5B1AC}" type="datetimeFigureOut">
              <a:rPr lang="es-AR" smtClean="0"/>
              <a:pPr/>
              <a:t>13/03/2020</a:t>
            </a:fld>
            <a:endParaRPr lang="es-AR"/>
          </a:p>
        </p:txBody>
      </p:sp>
      <p:sp>
        <p:nvSpPr>
          <p:cNvPr id="12" name="11 Marcador de número de diapositiva"/>
          <p:cNvSpPr>
            <a:spLocks noGrp="1"/>
          </p:cNvSpPr>
          <p:nvPr>
            <p:ph type="sldNum" sz="quarter" idx="16"/>
          </p:nvPr>
        </p:nvSpPr>
        <p:spPr/>
        <p:txBody>
          <a:bodyPr rtlCol="0"/>
          <a:lstStyle/>
          <a:p>
            <a:fld id="{08E4C405-221F-442A-A93D-C996671EC1E6}" type="slidenum">
              <a:rPr lang="es-AR" smtClean="0"/>
              <a:pPr/>
              <a:t>‹Nº›</a:t>
            </a:fld>
            <a:endParaRPr lang="es-AR"/>
          </a:p>
        </p:txBody>
      </p:sp>
      <p:sp>
        <p:nvSpPr>
          <p:cNvPr id="14" name="13 Marcador de pie de página"/>
          <p:cNvSpPr>
            <a:spLocks noGrp="1"/>
          </p:cNvSpPr>
          <p:nvPr>
            <p:ph type="ftr" sz="quarter" idx="17"/>
          </p:nvPr>
        </p:nvSpPr>
        <p:spPr/>
        <p:txBody>
          <a:bodyPr rtlCol="0"/>
          <a:lstStyle/>
          <a:p>
            <a:endParaRPr lang="es-A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97D9EEA-4F46-472E-8020-DA1950C5B1AC}" type="datetimeFigureOut">
              <a:rPr lang="es-AR" smtClean="0"/>
              <a:pPr/>
              <a:t>13/03/2020</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08E4C405-221F-442A-A93D-C996671EC1E6}"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7D9EEA-4F46-472E-8020-DA1950C5B1AC}" type="datetimeFigureOut">
              <a:rPr lang="es-AR" smtClean="0"/>
              <a:pPr/>
              <a:t>13/03/2020</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08E4C405-221F-442A-A93D-C996671EC1E6}"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97D9EEA-4F46-472E-8020-DA1950C5B1AC}" type="datetimeFigureOut">
              <a:rPr lang="es-AR" smtClean="0"/>
              <a:pPr/>
              <a:t>13/03/2020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08E4C405-221F-442A-A93D-C996671EC1E6}" type="slidenum">
              <a:rPr lang="es-AR" smtClean="0"/>
              <a:pPr/>
              <a:t>‹Nº›</a:t>
            </a:fld>
            <a:endParaRPr lang="es-AR"/>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897D9EEA-4F46-472E-8020-DA1950C5B1AC}" type="datetimeFigureOut">
              <a:rPr lang="es-AR" smtClean="0"/>
              <a:pPr/>
              <a:t>13/03/2020</a:t>
            </a:fld>
            <a:endParaRPr lang="es-A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08E4C405-221F-442A-A93D-C996671EC1E6}" type="slidenum">
              <a:rPr lang="es-AR" smtClean="0"/>
              <a:pPr/>
              <a:t>‹Nº›</a:t>
            </a:fld>
            <a:endParaRPr lang="es-AR"/>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A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97D9EEA-4F46-472E-8020-DA1950C5B1AC}" type="datetimeFigureOut">
              <a:rPr lang="es-AR" smtClean="0"/>
              <a:pPr/>
              <a:t>13/03/2020</a:t>
            </a:fld>
            <a:endParaRPr lang="es-A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A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8E4C405-221F-442A-A93D-C996671EC1E6}"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913" y="1052513"/>
            <a:ext cx="11158537" cy="2054225"/>
          </a:xfrm>
        </p:spPr>
        <p:txBody>
          <a:bodyPr/>
          <a:lstStyle/>
          <a:p>
            <a:pPr eaLnBrk="1" hangingPunct="1"/>
            <a:r>
              <a:rPr lang="es-ES_tradnl" sz="2900" dirty="0" smtClean="0"/>
              <a:t>ETAPAS DE LA INDAGACIÓN ESCOLAR</a:t>
            </a:r>
            <a:endParaRPr lang="es-AR" sz="2900" dirty="0" smtClean="0"/>
          </a:p>
        </p:txBody>
      </p:sp>
      <p:pic>
        <p:nvPicPr>
          <p:cNvPr id="4" name="3 Imagen" descr="cerebro20et6.jpg"/>
          <p:cNvPicPr>
            <a:picLocks noChangeAspect="1"/>
          </p:cNvPicPr>
          <p:nvPr/>
        </p:nvPicPr>
        <p:blipFill>
          <a:blip r:embed="rId3" cstate="print"/>
          <a:stretch>
            <a:fillRect/>
          </a:stretch>
        </p:blipFill>
        <p:spPr>
          <a:xfrm rot="21066287">
            <a:off x="4533507" y="3131806"/>
            <a:ext cx="2579078" cy="3094892"/>
          </a:xfrm>
          <a:prstGeom prst="rect">
            <a:avLst/>
          </a:prstGeom>
          <a:ln>
            <a:noFill/>
          </a:ln>
          <a:effectLst>
            <a:softEdge rad="112500"/>
          </a:effectLst>
        </p:spPr>
      </p:pic>
      <p:pic>
        <p:nvPicPr>
          <p:cNvPr id="5" name="4 Imagen" descr="331932-rompecabezas-del-cerebro--hombre-de-negocios-con-una-cuenta-para-resolver-puzzles.jpg"/>
          <p:cNvPicPr>
            <a:picLocks noChangeAspect="1"/>
          </p:cNvPicPr>
          <p:nvPr/>
        </p:nvPicPr>
        <p:blipFill>
          <a:blip r:embed="rId4" cstate="print"/>
          <a:srcRect b="4021"/>
          <a:stretch>
            <a:fillRect/>
          </a:stretch>
        </p:blipFill>
        <p:spPr>
          <a:xfrm>
            <a:off x="1691680" y="2852936"/>
            <a:ext cx="2664296" cy="3672408"/>
          </a:xfrm>
          <a:prstGeom prst="rect">
            <a:avLst/>
          </a:prstGeom>
          <a:ln>
            <a:noFill/>
          </a:ln>
          <a:effectLst>
            <a:softEdge rad="112500"/>
          </a:effectLst>
        </p:spPr>
      </p:pic>
      <p:pic>
        <p:nvPicPr>
          <p:cNvPr id="6" name="Imagen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575" y="330200"/>
            <a:ext cx="73374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71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750" y="404813"/>
            <a:ext cx="8153400" cy="990600"/>
          </a:xfrm>
        </p:spPr>
        <p:txBody>
          <a:bodyPr>
            <a:normAutofit fontScale="90000"/>
          </a:bodyPr>
          <a:lstStyle/>
          <a:p>
            <a:pPr algn="ctr" eaLnBrk="1" fontAlgn="auto" hangingPunct="1">
              <a:spcAft>
                <a:spcPts val="0"/>
              </a:spcAft>
              <a:defRPr/>
            </a:pPr>
            <a:r>
              <a:rPr lang="es-AR" dirty="0" smtClean="0">
                <a:solidFill>
                  <a:schemeClr val="tx2">
                    <a:lumMod val="60000"/>
                    <a:lumOff val="40000"/>
                  </a:schemeClr>
                </a:solidFill>
              </a:rPr>
              <a:t>FORMULACIÓN  DE  HIPÓTESIS</a:t>
            </a:r>
            <a:br>
              <a:rPr lang="es-AR" dirty="0" smtClean="0">
                <a:solidFill>
                  <a:schemeClr val="tx2">
                    <a:lumMod val="60000"/>
                    <a:lumOff val="40000"/>
                  </a:schemeClr>
                </a:solidFill>
              </a:rPr>
            </a:br>
            <a:endParaRPr lang="es-AR" dirty="0">
              <a:solidFill>
                <a:schemeClr val="tx2">
                  <a:lumMod val="60000"/>
                  <a:lumOff val="40000"/>
                </a:schemeClr>
              </a:solidFill>
            </a:endParaRPr>
          </a:p>
        </p:txBody>
      </p:sp>
      <p:sp>
        <p:nvSpPr>
          <p:cNvPr id="5" name="4 Marcador de contenido"/>
          <p:cNvSpPr>
            <a:spLocks noGrp="1"/>
          </p:cNvSpPr>
          <p:nvPr>
            <p:ph sz="quarter" idx="1"/>
          </p:nvPr>
        </p:nvSpPr>
        <p:spPr>
          <a:xfrm>
            <a:off x="468313" y="1557338"/>
            <a:ext cx="7858125" cy="4929187"/>
          </a:xfrm>
        </p:spPr>
        <p:txBody>
          <a:bodyPr>
            <a:normAutofit fontScale="85000" lnSpcReduction="20000"/>
          </a:bodyPr>
          <a:lstStyle/>
          <a:p>
            <a:pPr marL="320040" indent="-320040" algn="just" eaLnBrk="1" fontAlgn="auto" hangingPunct="1">
              <a:spcAft>
                <a:spcPct val="30000"/>
              </a:spcAft>
              <a:buFont typeface="Wingdings"/>
              <a:buChar char=""/>
              <a:defRPr/>
            </a:pPr>
            <a:r>
              <a:rPr lang="es-AR" dirty="0" smtClean="0">
                <a:solidFill>
                  <a:schemeClr val="accent1"/>
                </a:solidFill>
              </a:rPr>
              <a:t>Oposición:</a:t>
            </a:r>
            <a:r>
              <a:rPr lang="es-AR" dirty="0" smtClean="0"/>
              <a:t> relacionando inversamente dos variables: </a:t>
            </a:r>
            <a:r>
              <a:rPr lang="es-AR" i="1" dirty="0" smtClean="0"/>
              <a:t>“Más pobreza, menos salud”</a:t>
            </a:r>
            <a:endParaRPr lang="es-AR" dirty="0" smtClean="0"/>
          </a:p>
          <a:p>
            <a:pPr marL="320040" indent="-320040" algn="just" eaLnBrk="1" fontAlgn="auto" hangingPunct="1">
              <a:spcAft>
                <a:spcPct val="30000"/>
              </a:spcAft>
              <a:buFont typeface="Wingdings"/>
              <a:buChar char=""/>
              <a:defRPr/>
            </a:pPr>
            <a:r>
              <a:rPr lang="es-AR" dirty="0" smtClean="0">
                <a:solidFill>
                  <a:schemeClr val="accent1"/>
                </a:solidFill>
              </a:rPr>
              <a:t>Paralelismo: </a:t>
            </a:r>
            <a:r>
              <a:rPr lang="es-AR" dirty="0" smtClean="0"/>
              <a:t>se relacionan dos variables directamente: </a:t>
            </a:r>
            <a:r>
              <a:rPr lang="es-AR" i="1" dirty="0" smtClean="0"/>
              <a:t>“Más pobreza, más violencia”</a:t>
            </a:r>
            <a:endParaRPr lang="es-AR" dirty="0" smtClean="0"/>
          </a:p>
          <a:p>
            <a:pPr marL="320040" indent="-320040" algn="just" eaLnBrk="1" fontAlgn="auto" hangingPunct="1">
              <a:spcAft>
                <a:spcPct val="30000"/>
              </a:spcAft>
              <a:buFont typeface="Wingdings"/>
              <a:buChar char=""/>
              <a:defRPr/>
            </a:pPr>
            <a:r>
              <a:rPr lang="es-AR" dirty="0" smtClean="0">
                <a:solidFill>
                  <a:schemeClr val="accent1"/>
                </a:solidFill>
              </a:rPr>
              <a:t>Causa efecto: </a:t>
            </a:r>
            <a:r>
              <a:rPr lang="es-AR" dirty="0" smtClean="0"/>
              <a:t>refleja a una variable como producto de otra: “las pautas alimentarias argentinas en los últimos diez años cambiaron por que descendió el nivel socioeconómico de la población”.</a:t>
            </a:r>
          </a:p>
          <a:p>
            <a:pPr marL="320040" indent="-320040" algn="just" eaLnBrk="1" fontAlgn="auto" hangingPunct="1">
              <a:spcAft>
                <a:spcPct val="30000"/>
              </a:spcAft>
              <a:buFont typeface="Wingdings"/>
              <a:buChar char=""/>
              <a:defRPr/>
            </a:pPr>
            <a:r>
              <a:rPr lang="es-AR" dirty="0" smtClean="0">
                <a:solidFill>
                  <a:schemeClr val="accent1"/>
                </a:solidFill>
              </a:rPr>
              <a:t>Recapitulación: </a:t>
            </a:r>
            <a:r>
              <a:rPr lang="es-AR" dirty="0" smtClean="0"/>
              <a:t>varios elementos situados como hipótesis: “la poca participación juvenil en política se debe a la  visión negativa de los políticos y el escaso compromiso social.”</a:t>
            </a:r>
            <a:endParaRPr lang="es-ES" dirty="0" smtClean="0"/>
          </a:p>
          <a:p>
            <a:pPr marL="320040" indent="-320040" eaLnBrk="1" fontAlgn="auto" hangingPunct="1">
              <a:spcAft>
                <a:spcPts val="0"/>
              </a:spcAft>
              <a:buFont typeface="Wingdings"/>
              <a:buChar char=""/>
              <a:defRPr/>
            </a:pPr>
            <a:endParaRPr lang="es-A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20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Título"/>
          <p:cNvSpPr>
            <a:spLocks noGrp="1"/>
          </p:cNvSpPr>
          <p:nvPr>
            <p:ph type="title"/>
          </p:nvPr>
        </p:nvSpPr>
        <p:spPr/>
        <p:txBody>
          <a:bodyPr/>
          <a:lstStyle/>
          <a:p>
            <a:pPr eaLnBrk="1" hangingPunct="1"/>
            <a:r>
              <a:rPr lang="es-AR" smtClean="0"/>
              <a:t>OBJETIVOS DE INVESTIGACIÓN</a:t>
            </a:r>
          </a:p>
        </p:txBody>
      </p:sp>
      <p:pic>
        <p:nvPicPr>
          <p:cNvPr id="24579" name="9 Imagen" descr="las-metas.jpg"/>
          <p:cNvPicPr>
            <a:picLocks noChangeAspect="1"/>
          </p:cNvPicPr>
          <p:nvPr/>
        </p:nvPicPr>
        <p:blipFill>
          <a:blip r:embed="rId2" cstate="print"/>
          <a:srcRect/>
          <a:stretch>
            <a:fillRect/>
          </a:stretch>
        </p:blipFill>
        <p:spPr bwMode="auto">
          <a:xfrm>
            <a:off x="3348038" y="4508500"/>
            <a:ext cx="1887537" cy="2138363"/>
          </a:xfrm>
          <a:prstGeom prst="rect">
            <a:avLst/>
          </a:prstGeom>
          <a:noFill/>
          <a:ln w="9525">
            <a:noFill/>
            <a:miter lim="800000"/>
            <a:headEnd/>
            <a:tailEnd/>
          </a:ln>
        </p:spPr>
      </p:pic>
      <p:pic>
        <p:nvPicPr>
          <p:cNvPr id="11" name="10 Imagen" descr="Objetivos.jpg"/>
          <p:cNvPicPr>
            <a:picLocks noChangeAspect="1"/>
          </p:cNvPicPr>
          <p:nvPr/>
        </p:nvPicPr>
        <p:blipFill>
          <a:blip r:embed="rId3" cstate="print"/>
          <a:stretch>
            <a:fillRect/>
          </a:stretch>
        </p:blipFill>
        <p:spPr>
          <a:xfrm>
            <a:off x="755576" y="3068960"/>
            <a:ext cx="2465851" cy="1849388"/>
          </a:xfrm>
          <a:prstGeom prst="rect">
            <a:avLst/>
          </a:prstGeom>
          <a:ln>
            <a:noFill/>
          </a:ln>
          <a:effectLst>
            <a:softEdge rad="112500"/>
          </a:effectLst>
        </p:spPr>
      </p:pic>
      <p:pic>
        <p:nvPicPr>
          <p:cNvPr id="24581" name="11 Imagen" descr="Organizacion.jpg"/>
          <p:cNvPicPr>
            <a:picLocks noChangeAspect="1"/>
          </p:cNvPicPr>
          <p:nvPr/>
        </p:nvPicPr>
        <p:blipFill>
          <a:blip r:embed="rId4" cstate="print"/>
          <a:srcRect/>
          <a:stretch>
            <a:fillRect/>
          </a:stretch>
        </p:blipFill>
        <p:spPr bwMode="auto">
          <a:xfrm>
            <a:off x="4500563" y="2781300"/>
            <a:ext cx="1979612" cy="1484313"/>
          </a:xfrm>
          <a:prstGeom prst="rect">
            <a:avLst/>
          </a:prstGeom>
          <a:noFill/>
          <a:ln w="9525">
            <a:noFill/>
            <a:miter lim="800000"/>
            <a:headEnd/>
            <a:tailEnd/>
          </a:ln>
        </p:spPr>
      </p:pic>
      <p:pic>
        <p:nvPicPr>
          <p:cNvPr id="24582" name="8 Imagen" descr="metas-a-largo-plazo.jpg"/>
          <p:cNvPicPr>
            <a:picLocks noChangeAspect="1"/>
          </p:cNvPicPr>
          <p:nvPr/>
        </p:nvPicPr>
        <p:blipFill>
          <a:blip r:embed="rId5" cstate="print"/>
          <a:srcRect/>
          <a:stretch>
            <a:fillRect/>
          </a:stretch>
        </p:blipFill>
        <p:spPr bwMode="auto">
          <a:xfrm>
            <a:off x="6084888" y="3860800"/>
            <a:ext cx="1952625" cy="1617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randombar(horizontal)">
                                      <p:cBhvr>
                                        <p:cTn id="7" dur="500"/>
                                        <p:tgtEl>
                                          <p:spTgt spid="2457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24579"/>
                                        </p:tgtEl>
                                        <p:attrNameLst>
                                          <p:attrName>style.visibility</p:attrName>
                                        </p:attrNameLst>
                                      </p:cBhvr>
                                      <p:to>
                                        <p:strVal val="visible"/>
                                      </p:to>
                                    </p:set>
                                    <p:animEffect transition="in" filter="fade">
                                      <p:cBhvr>
                                        <p:cTn id="13" dur="2000"/>
                                        <p:tgtEl>
                                          <p:spTgt spid="24579"/>
                                        </p:tgtEl>
                                      </p:cBhvr>
                                    </p:animEffect>
                                  </p:childTnLst>
                                </p:cTn>
                              </p:par>
                              <p:par>
                                <p:cTn id="14" presetID="10" presetClass="entr" presetSubtype="0" fill="hold" nodeType="withEffect">
                                  <p:stCondLst>
                                    <p:cond delay="0"/>
                                  </p:stCondLst>
                                  <p:childTnLst>
                                    <p:set>
                                      <p:cBhvr>
                                        <p:cTn id="15" dur="1" fill="hold">
                                          <p:stCondLst>
                                            <p:cond delay="0"/>
                                          </p:stCondLst>
                                        </p:cTn>
                                        <p:tgtEl>
                                          <p:spTgt spid="24581"/>
                                        </p:tgtEl>
                                        <p:attrNameLst>
                                          <p:attrName>style.visibility</p:attrName>
                                        </p:attrNameLst>
                                      </p:cBhvr>
                                      <p:to>
                                        <p:strVal val="visible"/>
                                      </p:to>
                                    </p:set>
                                    <p:animEffect transition="in" filter="fade">
                                      <p:cBhvr>
                                        <p:cTn id="16" dur="2000"/>
                                        <p:tgtEl>
                                          <p:spTgt spid="24581"/>
                                        </p:tgtEl>
                                      </p:cBhvr>
                                    </p:animEffect>
                                  </p:childTnLst>
                                </p:cTn>
                              </p:par>
                              <p:par>
                                <p:cTn id="17" presetID="10" presetClass="entr" presetSubtype="0" fill="hold" nodeType="withEffect">
                                  <p:stCondLst>
                                    <p:cond delay="0"/>
                                  </p:stCondLst>
                                  <p:childTnLst>
                                    <p:set>
                                      <p:cBhvr>
                                        <p:cTn id="18" dur="1" fill="hold">
                                          <p:stCondLst>
                                            <p:cond delay="0"/>
                                          </p:stCondLst>
                                        </p:cTn>
                                        <p:tgtEl>
                                          <p:spTgt spid="24582"/>
                                        </p:tgtEl>
                                        <p:attrNameLst>
                                          <p:attrName>style.visibility</p:attrName>
                                        </p:attrNameLst>
                                      </p:cBhvr>
                                      <p:to>
                                        <p:strVal val="visible"/>
                                      </p:to>
                                    </p:set>
                                    <p:animEffect transition="in" filter="fade">
                                      <p:cBhvr>
                                        <p:cTn id="19" dur="2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Título"/>
          <p:cNvSpPr>
            <a:spLocks noGrp="1"/>
          </p:cNvSpPr>
          <p:nvPr>
            <p:ph type="title"/>
          </p:nvPr>
        </p:nvSpPr>
        <p:spPr>
          <a:xfrm>
            <a:off x="612775" y="228600"/>
            <a:ext cx="8153400" cy="990600"/>
          </a:xfrm>
        </p:spPr>
        <p:txBody>
          <a:bodyPr/>
          <a:lstStyle/>
          <a:p>
            <a:pPr algn="ctr" eaLnBrk="1" hangingPunct="1"/>
            <a:r>
              <a:rPr lang="es-AR" dirty="0" smtClean="0"/>
              <a:t>OBJETIVOS</a:t>
            </a:r>
          </a:p>
        </p:txBody>
      </p:sp>
      <p:sp>
        <p:nvSpPr>
          <p:cNvPr id="5" name="4 Marcador de contenido"/>
          <p:cNvSpPr>
            <a:spLocks noGrp="1"/>
          </p:cNvSpPr>
          <p:nvPr>
            <p:ph sz="quarter" idx="1"/>
          </p:nvPr>
        </p:nvSpPr>
        <p:spPr>
          <a:xfrm>
            <a:off x="0" y="1484313"/>
            <a:ext cx="9144000" cy="5373687"/>
          </a:xfrm>
        </p:spPr>
        <p:txBody>
          <a:bodyPr>
            <a:normAutofit lnSpcReduction="10000"/>
          </a:bodyPr>
          <a:lstStyle/>
          <a:p>
            <a:pPr marL="320040" indent="-320040" eaLnBrk="1" fontAlgn="auto" hangingPunct="1">
              <a:spcAft>
                <a:spcPts val="0"/>
              </a:spcAft>
              <a:buFont typeface="Wingdings"/>
              <a:buChar char=""/>
              <a:defRPr/>
            </a:pPr>
            <a:r>
              <a:rPr lang="es-AR" dirty="0" smtClean="0"/>
              <a:t>En toda investigación se deben plantear claramente cuales son los objetivos que se pretenden alcanzar</a:t>
            </a:r>
          </a:p>
          <a:p>
            <a:pPr marL="320040" indent="-320040" eaLnBrk="1" fontAlgn="auto" hangingPunct="1">
              <a:spcAft>
                <a:spcPts val="0"/>
              </a:spcAft>
              <a:buFont typeface="Wingdings"/>
              <a:buNone/>
              <a:defRPr/>
            </a:pPr>
            <a:r>
              <a:rPr lang="es-AR" dirty="0" smtClean="0"/>
              <a:t> - Se deben plantear en INFINITIVO </a:t>
            </a:r>
          </a:p>
          <a:p>
            <a:pPr marL="320040" indent="-320040" eaLnBrk="1" fontAlgn="auto" hangingPunct="1">
              <a:spcAft>
                <a:spcPts val="0"/>
              </a:spcAft>
              <a:buFont typeface="Wingdings"/>
              <a:buNone/>
              <a:defRPr/>
            </a:pPr>
            <a:r>
              <a:rPr lang="es-AR" dirty="0" smtClean="0"/>
              <a:t> - Deben ser CLAROS, COMPRENSIBLES y formulados en un </a:t>
            </a:r>
            <a:r>
              <a:rPr lang="es-AR" u="sng" dirty="0" smtClean="0"/>
              <a:t>lenguaje sencillo </a:t>
            </a:r>
            <a:endParaRPr lang="es-AR" dirty="0" smtClean="0"/>
          </a:p>
          <a:p>
            <a:pPr marL="320040" indent="-320040" eaLnBrk="1" fontAlgn="auto" hangingPunct="1">
              <a:spcAft>
                <a:spcPts val="0"/>
              </a:spcAft>
              <a:buFont typeface="Wingdings"/>
              <a:buNone/>
              <a:defRPr/>
            </a:pPr>
            <a:r>
              <a:rPr lang="es-AR" dirty="0" smtClean="0"/>
              <a:t> - Deben ser REALISTAS. Se toma en cuanta la limitación de recursos, tiempo y el tipo de investigación</a:t>
            </a:r>
          </a:p>
          <a:p>
            <a:pPr marL="320040" indent="-320040" eaLnBrk="1" fontAlgn="auto" hangingPunct="1">
              <a:spcAft>
                <a:spcPts val="0"/>
              </a:spcAft>
              <a:buFont typeface="Wingdings"/>
              <a:buNone/>
              <a:defRPr/>
            </a:pPr>
            <a:r>
              <a:rPr lang="es-AR" dirty="0" smtClean="0"/>
              <a:t> - Es necesario tenerlos presente durante todo el proceso de investigación</a:t>
            </a:r>
          </a:p>
          <a:p>
            <a:pPr marL="320040" indent="-320040" eaLnBrk="1" fontAlgn="auto" hangingPunct="1">
              <a:spcAft>
                <a:spcPts val="0"/>
              </a:spcAft>
              <a:buFont typeface="Wingdings"/>
              <a:buNone/>
              <a:defRPr/>
            </a:pPr>
            <a:r>
              <a:rPr lang="es-AR" dirty="0" smtClean="0"/>
              <a:t> - En un trabajo de investigación, deben mantener una relación directa con el problema y la hipótesis planteada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1" nodeType="with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1"/>
                                          </p:val>
                                        </p:tav>
                                        <p:tav tm="100000">
                                          <p:val>
                                            <p:strVal val="#ppt_x"/>
                                          </p:val>
                                        </p:tav>
                                      </p:tavLst>
                                    </p:anim>
                                    <p:anim calcmode="lin" valueType="num">
                                      <p:cBhvr>
                                        <p:cTn id="9" dur="10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par>
                          <p:cTn id="23" fill="hold">
                            <p:stCondLst>
                              <p:cond delay="6000"/>
                            </p:stCondLst>
                            <p:childTnLst>
                              <p:par>
                                <p:cTn id="24" presetID="10" presetClass="entr" presetSubtype="0"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2000"/>
                                        <p:tgtEl>
                                          <p:spTgt spid="5">
                                            <p:txEl>
                                              <p:pRg st="3" end="3"/>
                                            </p:txEl>
                                          </p:spTgt>
                                        </p:tgtEl>
                                      </p:cBhvr>
                                    </p:animEffect>
                                  </p:childTnLst>
                                </p:cTn>
                              </p:par>
                            </p:childTnLst>
                          </p:cTn>
                        </p:par>
                        <p:par>
                          <p:cTn id="27" fill="hold">
                            <p:stCondLst>
                              <p:cond delay="8000"/>
                            </p:stCondLst>
                            <p:childTnLst>
                              <p:par>
                                <p:cTn id="28" presetID="10" presetClass="entr" presetSubtype="0"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2000"/>
                                        <p:tgtEl>
                                          <p:spTgt spid="5">
                                            <p:txEl>
                                              <p:pRg st="4" end="4"/>
                                            </p:txEl>
                                          </p:spTgt>
                                        </p:tgtEl>
                                      </p:cBhvr>
                                    </p:animEffect>
                                  </p:childTnLst>
                                </p:cTn>
                              </p:par>
                            </p:childTnLst>
                          </p:cTn>
                        </p:par>
                        <p:par>
                          <p:cTn id="31" fill="hold">
                            <p:stCondLst>
                              <p:cond delay="10000"/>
                            </p:stCondLst>
                            <p:childTnLst>
                              <p:par>
                                <p:cTn id="32" presetID="10" presetClass="entr" presetSubtype="0" fill="hold"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450" y="404813"/>
            <a:ext cx="7956550" cy="2159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5" name="4 Rectángulo"/>
          <p:cNvSpPr/>
          <p:nvPr/>
        </p:nvSpPr>
        <p:spPr>
          <a:xfrm>
            <a:off x="0" y="404813"/>
            <a:ext cx="1116013" cy="2159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 name="5 CuadroTexto"/>
          <p:cNvSpPr txBox="1"/>
          <p:nvPr/>
        </p:nvSpPr>
        <p:spPr>
          <a:xfrm>
            <a:off x="0" y="1052513"/>
            <a:ext cx="9144000" cy="4524375"/>
          </a:xfrm>
          <a:prstGeom prst="rect">
            <a:avLst/>
          </a:prstGeom>
          <a:noFill/>
        </p:spPr>
        <p:txBody>
          <a:bodyPr>
            <a:spAutoFit/>
          </a:bodyPr>
          <a:lstStyle/>
          <a:p>
            <a:pPr>
              <a:defRPr/>
            </a:pPr>
            <a:r>
              <a:rPr lang="es-AR" sz="3200" dirty="0">
                <a:latin typeface="+mn-lt"/>
              </a:rPr>
              <a:t>Pueden ser sometidos a prueba con las siguientes preguntas:</a:t>
            </a:r>
          </a:p>
          <a:p>
            <a:pPr>
              <a:defRPr/>
            </a:pPr>
            <a:endParaRPr lang="es-AR" sz="3200" dirty="0">
              <a:latin typeface="+mn-lt"/>
            </a:endParaRPr>
          </a:p>
          <a:p>
            <a:pPr>
              <a:buFont typeface="Wingdings" pitchFamily="2" charset="2"/>
              <a:buChar char="§"/>
              <a:defRPr/>
            </a:pPr>
            <a:r>
              <a:rPr lang="es-AR" sz="3200" dirty="0">
                <a:latin typeface="+mn-lt"/>
              </a:rPr>
              <a:t> ¿Se pueden alcanzar dentro del contexto de la investigación?</a:t>
            </a:r>
          </a:p>
          <a:p>
            <a:pPr>
              <a:buFont typeface="Wingdings" pitchFamily="2" charset="2"/>
              <a:buChar char="§"/>
              <a:defRPr/>
            </a:pPr>
            <a:r>
              <a:rPr lang="es-AR" sz="3200" dirty="0">
                <a:latin typeface="+mn-lt"/>
              </a:rPr>
              <a:t> ¿Son evaluables?</a:t>
            </a:r>
          </a:p>
          <a:p>
            <a:pPr>
              <a:buFont typeface="Wingdings" pitchFamily="2" charset="2"/>
              <a:buChar char="§"/>
              <a:defRPr/>
            </a:pPr>
            <a:r>
              <a:rPr lang="es-AR" sz="3200" dirty="0">
                <a:latin typeface="+mn-lt"/>
              </a:rPr>
              <a:t> ¿Son medibles?</a:t>
            </a:r>
          </a:p>
          <a:p>
            <a:pPr>
              <a:buFont typeface="Wingdings" pitchFamily="2" charset="2"/>
              <a:buChar char="§"/>
              <a:defRPr/>
            </a:pPr>
            <a:r>
              <a:rPr lang="es-AR" sz="3200" dirty="0">
                <a:latin typeface="+mn-lt"/>
              </a:rPr>
              <a:t> ¿Pueden visualizarse como una acción?</a:t>
            </a:r>
          </a:p>
          <a:p>
            <a:pPr>
              <a:defRPr/>
            </a:pPr>
            <a:endParaRPr lang="es-A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2000"/>
                                        <p:tgtEl>
                                          <p:spTgt spid="6">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2000"/>
                                        <p:tgtEl>
                                          <p:spTgt spid="6">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612775" y="228600"/>
            <a:ext cx="8153400" cy="990600"/>
          </a:xfrm>
        </p:spPr>
        <p:txBody>
          <a:bodyPr>
            <a:normAutofit fontScale="90000"/>
          </a:bodyPr>
          <a:lstStyle/>
          <a:p>
            <a:pPr algn="ctr" eaLnBrk="1" hangingPunct="1"/>
            <a:r>
              <a:rPr lang="es-AR" sz="3200" dirty="0" smtClean="0">
                <a:solidFill>
                  <a:schemeClr val="accent2"/>
                </a:solidFill>
              </a:rPr>
              <a:t>Lista de verbos INFINITIVOS para la formulación de objetivos</a:t>
            </a:r>
          </a:p>
        </p:txBody>
      </p:sp>
      <p:graphicFrame>
        <p:nvGraphicFramePr>
          <p:cNvPr id="4" name="3 Marcador de contenido"/>
          <p:cNvGraphicFramePr>
            <a:graphicFrameLocks noGrp="1"/>
          </p:cNvGraphicFramePr>
          <p:nvPr>
            <p:ph sz="quarter" idx="1"/>
          </p:nvPr>
        </p:nvGraphicFramePr>
        <p:xfrm>
          <a:off x="250825" y="1773238"/>
          <a:ext cx="8748463" cy="4032450"/>
        </p:xfrm>
        <a:graphic>
          <a:graphicData uri="http://schemas.openxmlformats.org/drawingml/2006/table">
            <a:tbl>
              <a:tblPr firstRow="1" bandRow="1">
                <a:tableStyleId>{93296810-A885-4BE3-A3E7-6D5BEEA58F35}</a:tableStyleId>
              </a:tblPr>
              <a:tblGrid>
                <a:gridCol w="1931585">
                  <a:extLst>
                    <a:ext uri="{9D8B030D-6E8A-4147-A177-3AD203B41FA5}">
                      <a16:colId xmlns="" xmlns:a16="http://schemas.microsoft.com/office/drawing/2014/main" val="20000"/>
                    </a:ext>
                  </a:extLst>
                </a:gridCol>
                <a:gridCol w="1854321">
                  <a:extLst>
                    <a:ext uri="{9D8B030D-6E8A-4147-A177-3AD203B41FA5}">
                      <a16:colId xmlns="" xmlns:a16="http://schemas.microsoft.com/office/drawing/2014/main" val="20001"/>
                    </a:ext>
                  </a:extLst>
                </a:gridCol>
                <a:gridCol w="1622531">
                  <a:extLst>
                    <a:ext uri="{9D8B030D-6E8A-4147-A177-3AD203B41FA5}">
                      <a16:colId xmlns="" xmlns:a16="http://schemas.microsoft.com/office/drawing/2014/main" val="20002"/>
                    </a:ext>
                  </a:extLst>
                </a:gridCol>
                <a:gridCol w="1545268">
                  <a:extLst>
                    <a:ext uri="{9D8B030D-6E8A-4147-A177-3AD203B41FA5}">
                      <a16:colId xmlns="" xmlns:a16="http://schemas.microsoft.com/office/drawing/2014/main" val="20003"/>
                    </a:ext>
                  </a:extLst>
                </a:gridCol>
                <a:gridCol w="1794758">
                  <a:extLst>
                    <a:ext uri="{9D8B030D-6E8A-4147-A177-3AD203B41FA5}">
                      <a16:colId xmlns="" xmlns:a16="http://schemas.microsoft.com/office/drawing/2014/main" val="20004"/>
                    </a:ext>
                  </a:extLst>
                </a:gridCol>
              </a:tblGrid>
              <a:tr h="672075">
                <a:tc>
                  <a:txBody>
                    <a:bodyPr/>
                    <a:lstStyle/>
                    <a:p>
                      <a:pPr algn="ctr"/>
                      <a:r>
                        <a:rPr lang="es-AR" dirty="0" smtClean="0"/>
                        <a:t>CONOCIMIENTO</a:t>
                      </a:r>
                      <a:endParaRPr lang="es-AR" dirty="0"/>
                    </a:p>
                  </a:txBody>
                  <a:tcPr anchor="ctr"/>
                </a:tc>
                <a:tc>
                  <a:txBody>
                    <a:bodyPr/>
                    <a:lstStyle/>
                    <a:p>
                      <a:pPr algn="ctr"/>
                      <a:r>
                        <a:rPr lang="es-AR" dirty="0" smtClean="0"/>
                        <a:t>COMPRENSIÓN</a:t>
                      </a:r>
                      <a:endParaRPr lang="es-AR" dirty="0"/>
                    </a:p>
                  </a:txBody>
                  <a:tcPr anchor="ctr"/>
                </a:tc>
                <a:tc>
                  <a:txBody>
                    <a:bodyPr/>
                    <a:lstStyle/>
                    <a:p>
                      <a:pPr algn="ctr"/>
                      <a:r>
                        <a:rPr lang="es-AR" dirty="0" smtClean="0"/>
                        <a:t>APLICACIÓN </a:t>
                      </a:r>
                      <a:endParaRPr lang="es-AR" dirty="0"/>
                    </a:p>
                  </a:txBody>
                  <a:tcPr anchor="ctr"/>
                </a:tc>
                <a:tc>
                  <a:txBody>
                    <a:bodyPr/>
                    <a:lstStyle/>
                    <a:p>
                      <a:pPr algn="ctr"/>
                      <a:r>
                        <a:rPr lang="es-AR" dirty="0" smtClean="0"/>
                        <a:t>ANÁLISIS</a:t>
                      </a:r>
                      <a:endParaRPr lang="es-AR" dirty="0"/>
                    </a:p>
                  </a:txBody>
                  <a:tcPr anchor="ctr"/>
                </a:tc>
                <a:tc>
                  <a:txBody>
                    <a:bodyPr/>
                    <a:lstStyle/>
                    <a:p>
                      <a:pPr algn="ctr"/>
                      <a:r>
                        <a:rPr lang="es-AR" dirty="0" smtClean="0"/>
                        <a:t>SÍNTESIS</a:t>
                      </a:r>
                      <a:endParaRPr lang="es-AR" dirty="0"/>
                    </a:p>
                  </a:txBody>
                  <a:tcPr anchor="ctr"/>
                </a:tc>
                <a:extLst>
                  <a:ext uri="{0D108BD9-81ED-4DB2-BD59-A6C34878D82A}">
                    <a16:rowId xmlns="" xmlns:a16="http://schemas.microsoft.com/office/drawing/2014/main" val="10000"/>
                  </a:ext>
                </a:extLst>
              </a:tr>
              <a:tr h="672075">
                <a:tc>
                  <a:txBody>
                    <a:bodyPr/>
                    <a:lstStyle/>
                    <a:p>
                      <a:pPr algn="ctr"/>
                      <a:r>
                        <a:rPr lang="es-AR" dirty="0" smtClean="0"/>
                        <a:t>DEFINIR</a:t>
                      </a:r>
                      <a:endParaRPr lang="es-AR" dirty="0"/>
                    </a:p>
                  </a:txBody>
                  <a:tcPr anchor="ctr"/>
                </a:tc>
                <a:tc>
                  <a:txBody>
                    <a:bodyPr/>
                    <a:lstStyle/>
                    <a:p>
                      <a:pPr algn="ctr"/>
                      <a:r>
                        <a:rPr lang="es-AR" dirty="0" smtClean="0"/>
                        <a:t>CONFECCIONAR</a:t>
                      </a:r>
                      <a:endParaRPr lang="es-AR" dirty="0"/>
                    </a:p>
                  </a:txBody>
                  <a:tcPr anchor="ctr"/>
                </a:tc>
                <a:tc>
                  <a:txBody>
                    <a:bodyPr/>
                    <a:lstStyle/>
                    <a:p>
                      <a:pPr algn="ctr"/>
                      <a:r>
                        <a:rPr lang="es-AR" dirty="0" smtClean="0"/>
                        <a:t>DISEÑAR</a:t>
                      </a:r>
                      <a:endParaRPr lang="es-AR" dirty="0"/>
                    </a:p>
                  </a:txBody>
                  <a:tcPr anchor="ctr"/>
                </a:tc>
                <a:tc>
                  <a:txBody>
                    <a:bodyPr/>
                    <a:lstStyle/>
                    <a:p>
                      <a:pPr algn="ctr"/>
                      <a:r>
                        <a:rPr lang="es-AR" dirty="0" smtClean="0"/>
                        <a:t>CONTRASTAR</a:t>
                      </a:r>
                      <a:endParaRPr lang="es-AR" dirty="0"/>
                    </a:p>
                  </a:txBody>
                  <a:tcPr anchor="ctr"/>
                </a:tc>
                <a:tc>
                  <a:txBody>
                    <a:bodyPr/>
                    <a:lstStyle/>
                    <a:p>
                      <a:pPr algn="ctr"/>
                      <a:r>
                        <a:rPr lang="es-AR" dirty="0" smtClean="0"/>
                        <a:t>CLASIFICAR</a:t>
                      </a:r>
                      <a:endParaRPr lang="es-AR" dirty="0"/>
                    </a:p>
                  </a:txBody>
                  <a:tcPr anchor="ctr"/>
                </a:tc>
                <a:extLst>
                  <a:ext uri="{0D108BD9-81ED-4DB2-BD59-A6C34878D82A}">
                    <a16:rowId xmlns="" xmlns:a16="http://schemas.microsoft.com/office/drawing/2014/main" val="10001"/>
                  </a:ext>
                </a:extLst>
              </a:tr>
              <a:tr h="672075">
                <a:tc>
                  <a:txBody>
                    <a:bodyPr/>
                    <a:lstStyle/>
                    <a:p>
                      <a:pPr algn="ctr"/>
                      <a:r>
                        <a:rPr lang="es-AR" dirty="0" smtClean="0"/>
                        <a:t>DESCRIBIR</a:t>
                      </a:r>
                      <a:endParaRPr lang="es-AR" dirty="0"/>
                    </a:p>
                  </a:txBody>
                  <a:tcPr anchor="ctr"/>
                </a:tc>
                <a:tc>
                  <a:txBody>
                    <a:bodyPr/>
                    <a:lstStyle/>
                    <a:p>
                      <a:pPr algn="ctr"/>
                      <a:r>
                        <a:rPr lang="es-AR" dirty="0" smtClean="0"/>
                        <a:t>DETERMINAR</a:t>
                      </a:r>
                      <a:endParaRPr lang="es-AR" dirty="0"/>
                    </a:p>
                  </a:txBody>
                  <a:tcPr anchor="ctr"/>
                </a:tc>
                <a:tc>
                  <a:txBody>
                    <a:bodyPr/>
                    <a:lstStyle/>
                    <a:p>
                      <a:pPr algn="ctr"/>
                      <a:r>
                        <a:rPr lang="es-AR" dirty="0" smtClean="0"/>
                        <a:t>DEMOSTRAR</a:t>
                      </a:r>
                      <a:endParaRPr lang="es-AR" dirty="0"/>
                    </a:p>
                  </a:txBody>
                  <a:tcPr anchor="ctr"/>
                </a:tc>
                <a:tc>
                  <a:txBody>
                    <a:bodyPr/>
                    <a:lstStyle/>
                    <a:p>
                      <a:pPr algn="ctr"/>
                      <a:r>
                        <a:rPr lang="es-AR" dirty="0" smtClean="0"/>
                        <a:t>DESCUBRIR</a:t>
                      </a:r>
                      <a:endParaRPr lang="es-AR" dirty="0"/>
                    </a:p>
                  </a:txBody>
                  <a:tcPr anchor="ctr"/>
                </a:tc>
                <a:tc>
                  <a:txBody>
                    <a:bodyPr/>
                    <a:lstStyle/>
                    <a:p>
                      <a:pPr algn="ctr"/>
                      <a:r>
                        <a:rPr lang="es-AR" dirty="0" smtClean="0"/>
                        <a:t>CONSTRUIR</a:t>
                      </a:r>
                      <a:endParaRPr lang="es-AR" dirty="0"/>
                    </a:p>
                  </a:txBody>
                  <a:tcPr anchor="ctr"/>
                </a:tc>
                <a:extLst>
                  <a:ext uri="{0D108BD9-81ED-4DB2-BD59-A6C34878D82A}">
                    <a16:rowId xmlns="" xmlns:a16="http://schemas.microsoft.com/office/drawing/2014/main" val="10002"/>
                  </a:ext>
                </a:extLst>
              </a:tr>
              <a:tr h="672075">
                <a:tc>
                  <a:txBody>
                    <a:bodyPr/>
                    <a:lstStyle/>
                    <a:p>
                      <a:pPr algn="ctr"/>
                      <a:r>
                        <a:rPr lang="es-AR" dirty="0" smtClean="0"/>
                        <a:t>IDENTIFICAR</a:t>
                      </a:r>
                      <a:endParaRPr lang="es-AR" dirty="0"/>
                    </a:p>
                  </a:txBody>
                  <a:tcPr anchor="ctr"/>
                </a:tc>
                <a:tc>
                  <a:txBody>
                    <a:bodyPr/>
                    <a:lstStyle/>
                    <a:p>
                      <a:pPr algn="ctr"/>
                      <a:r>
                        <a:rPr lang="es-AR" dirty="0" smtClean="0"/>
                        <a:t>INTERPRETAR</a:t>
                      </a:r>
                      <a:endParaRPr lang="es-AR" dirty="0"/>
                    </a:p>
                  </a:txBody>
                  <a:tcPr anchor="ctr"/>
                </a:tc>
                <a:tc>
                  <a:txBody>
                    <a:bodyPr/>
                    <a:lstStyle/>
                    <a:p>
                      <a:pPr algn="ctr"/>
                      <a:r>
                        <a:rPr lang="es-AR" dirty="0" smtClean="0"/>
                        <a:t>EXPERIMENTAR</a:t>
                      </a:r>
                      <a:endParaRPr lang="es-AR" dirty="0"/>
                    </a:p>
                  </a:txBody>
                  <a:tcPr anchor="ctr"/>
                </a:tc>
                <a:tc>
                  <a:txBody>
                    <a:bodyPr/>
                    <a:lstStyle/>
                    <a:p>
                      <a:pPr algn="ctr"/>
                      <a:r>
                        <a:rPr lang="es-AR" dirty="0" smtClean="0"/>
                        <a:t>INVESTIGAR</a:t>
                      </a:r>
                      <a:endParaRPr lang="es-AR" dirty="0"/>
                    </a:p>
                  </a:txBody>
                  <a:tcPr anchor="ctr"/>
                </a:tc>
                <a:tc>
                  <a:txBody>
                    <a:bodyPr/>
                    <a:lstStyle/>
                    <a:p>
                      <a:pPr algn="ctr"/>
                      <a:r>
                        <a:rPr lang="es-AR" dirty="0" smtClean="0"/>
                        <a:t>ELABORAR</a:t>
                      </a:r>
                      <a:endParaRPr lang="es-AR" dirty="0"/>
                    </a:p>
                  </a:txBody>
                  <a:tcPr anchor="ctr"/>
                </a:tc>
                <a:extLst>
                  <a:ext uri="{0D108BD9-81ED-4DB2-BD59-A6C34878D82A}">
                    <a16:rowId xmlns="" xmlns:a16="http://schemas.microsoft.com/office/drawing/2014/main" val="10003"/>
                  </a:ext>
                </a:extLst>
              </a:tr>
              <a:tr h="672075">
                <a:tc>
                  <a:txBody>
                    <a:bodyPr/>
                    <a:lstStyle/>
                    <a:p>
                      <a:pPr algn="ctr"/>
                      <a:r>
                        <a:rPr lang="es-AR" dirty="0" smtClean="0"/>
                        <a:t>LOCALIZAR</a:t>
                      </a:r>
                      <a:endParaRPr lang="es-AR" dirty="0"/>
                    </a:p>
                  </a:txBody>
                  <a:tcPr anchor="ctr"/>
                </a:tc>
                <a:tc>
                  <a:txBody>
                    <a:bodyPr/>
                    <a:lstStyle/>
                    <a:p>
                      <a:pPr algn="ctr"/>
                      <a:r>
                        <a:rPr lang="es-AR" dirty="0" smtClean="0"/>
                        <a:t>DISTINGUIR</a:t>
                      </a:r>
                      <a:endParaRPr lang="es-AR" dirty="0"/>
                    </a:p>
                  </a:txBody>
                  <a:tcPr anchor="ctr"/>
                </a:tc>
                <a:tc>
                  <a:txBody>
                    <a:bodyPr/>
                    <a:lstStyle/>
                    <a:p>
                      <a:pPr algn="ctr"/>
                      <a:r>
                        <a:rPr lang="es-AR" dirty="0" smtClean="0"/>
                        <a:t>INTERPRETAR</a:t>
                      </a:r>
                      <a:endParaRPr lang="es-AR" dirty="0"/>
                    </a:p>
                  </a:txBody>
                  <a:tcPr anchor="ctr"/>
                </a:tc>
                <a:tc>
                  <a:txBody>
                    <a:bodyPr/>
                    <a:lstStyle/>
                    <a:p>
                      <a:pPr algn="ctr"/>
                      <a:r>
                        <a:rPr lang="es-AR" dirty="0" smtClean="0"/>
                        <a:t>EXAMINAR</a:t>
                      </a:r>
                      <a:endParaRPr lang="es-AR" dirty="0"/>
                    </a:p>
                  </a:txBody>
                  <a:tcPr anchor="ctr"/>
                </a:tc>
                <a:tc>
                  <a:txBody>
                    <a:bodyPr/>
                    <a:lstStyle/>
                    <a:p>
                      <a:pPr algn="ctr"/>
                      <a:r>
                        <a:rPr lang="es-AR" dirty="0" smtClean="0"/>
                        <a:t>FABRICAR</a:t>
                      </a:r>
                      <a:endParaRPr lang="es-AR" dirty="0"/>
                    </a:p>
                  </a:txBody>
                  <a:tcPr anchor="ctr"/>
                </a:tc>
                <a:extLst>
                  <a:ext uri="{0D108BD9-81ED-4DB2-BD59-A6C34878D82A}">
                    <a16:rowId xmlns="" xmlns:a16="http://schemas.microsoft.com/office/drawing/2014/main" val="10004"/>
                  </a:ext>
                </a:extLst>
              </a:tr>
              <a:tr h="672075">
                <a:tc>
                  <a:txBody>
                    <a:bodyPr/>
                    <a:lstStyle/>
                    <a:p>
                      <a:pPr algn="ctr"/>
                      <a:r>
                        <a:rPr lang="es-AR" dirty="0" smtClean="0"/>
                        <a:t>SELECCIONAR</a:t>
                      </a:r>
                      <a:endParaRPr lang="es-AR" dirty="0"/>
                    </a:p>
                  </a:txBody>
                  <a:tcPr anchor="ctr"/>
                </a:tc>
                <a:tc>
                  <a:txBody>
                    <a:bodyPr/>
                    <a:lstStyle/>
                    <a:p>
                      <a:pPr algn="ctr"/>
                      <a:r>
                        <a:rPr lang="es-AR" dirty="0" smtClean="0"/>
                        <a:t>REPLANTEAR</a:t>
                      </a:r>
                      <a:endParaRPr lang="es-AR" dirty="0"/>
                    </a:p>
                  </a:txBody>
                  <a:tcPr anchor="ctr"/>
                </a:tc>
                <a:tc>
                  <a:txBody>
                    <a:bodyPr/>
                    <a:lstStyle/>
                    <a:p>
                      <a:pPr algn="ctr"/>
                      <a:r>
                        <a:rPr lang="es-AR" dirty="0" smtClean="0"/>
                        <a:t>SINTETIZAR</a:t>
                      </a:r>
                      <a:endParaRPr lang="es-AR" dirty="0"/>
                    </a:p>
                  </a:txBody>
                  <a:tcPr anchor="ctr"/>
                </a:tc>
                <a:tc>
                  <a:txBody>
                    <a:bodyPr/>
                    <a:lstStyle/>
                    <a:p>
                      <a:pPr algn="ctr"/>
                      <a:r>
                        <a:rPr lang="es-AR" dirty="0" smtClean="0"/>
                        <a:t>COMPARAR</a:t>
                      </a:r>
                      <a:endParaRPr lang="es-AR" dirty="0"/>
                    </a:p>
                  </a:txBody>
                  <a:tcPr anchor="ctr"/>
                </a:tc>
                <a:tc>
                  <a:txBody>
                    <a:bodyPr/>
                    <a:lstStyle/>
                    <a:p>
                      <a:pPr algn="ctr"/>
                      <a:r>
                        <a:rPr lang="es-AR" dirty="0" smtClean="0"/>
                        <a:t>PRODUCIR</a:t>
                      </a:r>
                      <a:endParaRPr lang="es-AR" dirty="0"/>
                    </a:p>
                  </a:txBody>
                  <a:tcPr anchor="ct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1"/>
                                          </p:val>
                                        </p:tav>
                                        <p:tav tm="100000">
                                          <p:val>
                                            <p:strVal val="#ppt_x"/>
                                          </p:val>
                                        </p:tav>
                                      </p:tavLst>
                                    </p:anim>
                                    <p:anim calcmode="lin" valueType="num">
                                      <p:cBhvr>
                                        <p:cTn id="9" dur="1000" fill="hold"/>
                                        <p:tgtEl>
                                          <p:spTgt spid="27650"/>
                                        </p:tgtEl>
                                        <p:attrNameLst>
                                          <p:attrName>ppt_y</p:attrName>
                                        </p:attrNameLst>
                                      </p:cBhvr>
                                      <p:tavLst>
                                        <p:tav tm="0">
                                          <p:val>
                                            <p:strVal val="#ppt_y"/>
                                          </p:val>
                                        </p:tav>
                                        <p:tav tm="100000">
                                          <p:val>
                                            <p:strVal val="#ppt_y"/>
                                          </p:val>
                                        </p:tav>
                                      </p:tavLst>
                                    </p:anim>
                                  </p:childTnLst>
                                </p:cTn>
                              </p:par>
                            </p:childTnLst>
                          </p:cTn>
                        </p:par>
                        <p:par>
                          <p:cTn id="10" fill="hold">
                            <p:stCondLst>
                              <p:cond delay="61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Título"/>
          <p:cNvSpPr>
            <a:spLocks noGrp="1"/>
          </p:cNvSpPr>
          <p:nvPr>
            <p:ph type="title"/>
          </p:nvPr>
        </p:nvSpPr>
        <p:spPr>
          <a:xfrm>
            <a:off x="2268538" y="1628775"/>
            <a:ext cx="5399087" cy="990600"/>
          </a:xfrm>
        </p:spPr>
        <p:txBody>
          <a:bodyPr/>
          <a:lstStyle/>
          <a:p>
            <a:pPr eaLnBrk="1" hangingPunct="1"/>
            <a:r>
              <a:rPr lang="es-AR" sz="5400" dirty="0" smtClean="0"/>
              <a:t>MARCO TEÓRICO</a:t>
            </a:r>
          </a:p>
        </p:txBody>
      </p:sp>
      <p:pic>
        <p:nvPicPr>
          <p:cNvPr id="6" name="5 Imagen" descr="marco-3-a-g.jpg"/>
          <p:cNvPicPr>
            <a:picLocks noChangeAspect="1"/>
          </p:cNvPicPr>
          <p:nvPr/>
        </p:nvPicPr>
        <p:blipFill>
          <a:blip r:embed="rId2" cstate="print"/>
          <a:stretch>
            <a:fillRect/>
          </a:stretch>
        </p:blipFill>
        <p:spPr>
          <a:xfrm rot="21135757">
            <a:off x="535739" y="3039028"/>
            <a:ext cx="2991304" cy="3354734"/>
          </a:xfrm>
          <a:prstGeom prst="rect">
            <a:avLst/>
          </a:prstGeom>
          <a:ln>
            <a:noFill/>
          </a:ln>
          <a:effectLst>
            <a:softEdge rad="112500"/>
          </a:effectLst>
        </p:spPr>
      </p:pic>
      <p:pic>
        <p:nvPicPr>
          <p:cNvPr id="7" name="6 Imagen" descr="libros.jpg"/>
          <p:cNvPicPr>
            <a:picLocks noChangeAspect="1"/>
          </p:cNvPicPr>
          <p:nvPr/>
        </p:nvPicPr>
        <p:blipFill>
          <a:blip r:embed="rId3" cstate="print"/>
          <a:stretch>
            <a:fillRect/>
          </a:stretch>
        </p:blipFill>
        <p:spPr>
          <a:xfrm rot="925753">
            <a:off x="2528322" y="3455244"/>
            <a:ext cx="3779912" cy="2470924"/>
          </a:xfrm>
          <a:prstGeom prst="rect">
            <a:avLst/>
          </a:prstGeom>
          <a:ln>
            <a:noFill/>
          </a:ln>
          <a:effectLst>
            <a:softEdge rad="112500"/>
          </a:effectLst>
        </p:spPr>
      </p:pic>
      <p:pic>
        <p:nvPicPr>
          <p:cNvPr id="8" name="7 Imagen" descr="genomahumano.jpg"/>
          <p:cNvPicPr>
            <a:picLocks noChangeAspect="1"/>
          </p:cNvPicPr>
          <p:nvPr/>
        </p:nvPicPr>
        <p:blipFill>
          <a:blip r:embed="rId4" cstate="print"/>
          <a:stretch>
            <a:fillRect/>
          </a:stretch>
        </p:blipFill>
        <p:spPr>
          <a:xfrm>
            <a:off x="5580112" y="2996952"/>
            <a:ext cx="2660058" cy="319888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randombar(horizontal)">
                                      <p:cBhvr>
                                        <p:cTn id="7" dur="500"/>
                                        <p:tgtEl>
                                          <p:spTgt spid="337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55875" y="333375"/>
            <a:ext cx="3960813" cy="574675"/>
          </a:xfrm>
        </p:spPr>
        <p:txBody>
          <a:bodyPr>
            <a:normAutofit fontScale="90000"/>
          </a:bodyPr>
          <a:lstStyle/>
          <a:p>
            <a:pPr eaLnBrk="1" fontAlgn="auto" hangingPunct="1">
              <a:spcAft>
                <a:spcPts val="0"/>
              </a:spcAft>
              <a:defRPr/>
            </a:pPr>
            <a:r>
              <a:rPr lang="en-US" dirty="0" smtClean="0"/>
              <a:t>MARCO TEÓRICO</a:t>
            </a:r>
            <a:endParaRPr lang="es-AR" dirty="0"/>
          </a:p>
        </p:txBody>
      </p:sp>
      <p:sp>
        <p:nvSpPr>
          <p:cNvPr id="5" name="4 Marcador de contenido"/>
          <p:cNvSpPr>
            <a:spLocks noGrp="1"/>
          </p:cNvSpPr>
          <p:nvPr>
            <p:ph sz="quarter" idx="1"/>
          </p:nvPr>
        </p:nvSpPr>
        <p:spPr>
          <a:xfrm>
            <a:off x="179388" y="1557338"/>
            <a:ext cx="8964612" cy="5087937"/>
          </a:xfrm>
        </p:spPr>
        <p:txBody>
          <a:bodyPr>
            <a:normAutofit/>
          </a:bodyPr>
          <a:lstStyle/>
          <a:p>
            <a:pPr eaLnBrk="1" hangingPunct="1">
              <a:buSzPct val="86000"/>
              <a:buFont typeface="Wingdings" pitchFamily="2" charset="2"/>
              <a:buChar char=""/>
            </a:pPr>
            <a:r>
              <a:rPr lang="es-AR" smtClean="0"/>
              <a:t>Se integra con las teorías, estudios y antecedentes que tengan relación con el problema a investigar.</a:t>
            </a:r>
          </a:p>
          <a:p>
            <a:pPr eaLnBrk="1" hangingPunct="1">
              <a:buSzPct val="86000"/>
              <a:buFont typeface="Wingdings" pitchFamily="2" charset="2"/>
              <a:buChar char=""/>
            </a:pPr>
            <a:r>
              <a:rPr lang="es-AR" smtClean="0"/>
              <a:t>Contiene una descripción conceptual del objeto de estudio, la descripción teórica de los conceptos y de las categorías que se utilizarán en la investigación.</a:t>
            </a:r>
          </a:p>
          <a:p>
            <a:pPr eaLnBrk="1" hangingPunct="1">
              <a:buSzPct val="86000"/>
              <a:buFont typeface="Wingdings" pitchFamily="2" charset="2"/>
              <a:buChar char=""/>
            </a:pPr>
            <a:r>
              <a:rPr lang="es-AR" smtClean="0"/>
              <a:t>Es la parte de la investigación en la que el investigador debe tener en cuenta la realidad en la que se inserta el problema ya que el mismo tiene sentido dentro de un contexto general.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12775" y="228600"/>
            <a:ext cx="8153400" cy="990600"/>
          </a:xfrm>
        </p:spPr>
        <p:txBody>
          <a:bodyPr>
            <a:normAutofit fontScale="90000"/>
          </a:bodyPr>
          <a:lstStyle/>
          <a:p>
            <a:pPr algn="ctr" eaLnBrk="1" hangingPunct="1"/>
            <a:r>
              <a:rPr lang="es-AR" sz="6000" smtClean="0">
                <a:solidFill>
                  <a:schemeClr val="accent2"/>
                </a:solidFill>
              </a:rPr>
              <a:t>Búsqueda de información</a:t>
            </a:r>
          </a:p>
        </p:txBody>
      </p:sp>
      <p:sp>
        <p:nvSpPr>
          <p:cNvPr id="5" name="4 Marcador de contenido"/>
          <p:cNvSpPr>
            <a:spLocks noGrp="1"/>
          </p:cNvSpPr>
          <p:nvPr>
            <p:ph sz="quarter" idx="1"/>
          </p:nvPr>
        </p:nvSpPr>
        <p:spPr>
          <a:xfrm>
            <a:off x="0" y="1571625"/>
            <a:ext cx="9144000" cy="4873625"/>
          </a:xfrm>
        </p:spPr>
        <p:txBody>
          <a:bodyPr/>
          <a:lstStyle/>
          <a:p>
            <a:pPr eaLnBrk="1" hangingPunct="1">
              <a:spcBef>
                <a:spcPct val="50000"/>
              </a:spcBef>
            </a:pPr>
            <a:r>
              <a:rPr lang="es-AR" smtClean="0"/>
              <a:t> Detección de diversas fuentes de información : libros, tesis, publicaciones periódicas, revistas científicas, artículos periodísticos, Internet, etc</a:t>
            </a:r>
          </a:p>
          <a:p>
            <a:pPr eaLnBrk="1" hangingPunct="1">
              <a:spcBef>
                <a:spcPct val="50000"/>
              </a:spcBef>
            </a:pPr>
            <a:r>
              <a:rPr lang="es-AR" smtClean="0"/>
              <a:t>Extracción y recopilación de la información: se realizan las fichas bibliográficas (con una idea, con cifras, con citas, con un resumen, etc.). </a:t>
            </a:r>
            <a:endParaRPr lang="es-ES" smtClean="0"/>
          </a:p>
        </p:txBody>
      </p:sp>
      <p:pic>
        <p:nvPicPr>
          <p:cNvPr id="6" name="5 Imagen" descr="Captura de pantalla completa 25032011 115006 p.m..jpg"/>
          <p:cNvPicPr>
            <a:picLocks noChangeAspect="1"/>
          </p:cNvPicPr>
          <p:nvPr/>
        </p:nvPicPr>
        <p:blipFill>
          <a:blip r:embed="rId3" cstate="print"/>
          <a:stretch>
            <a:fillRect/>
          </a:stretch>
        </p:blipFill>
        <p:spPr>
          <a:xfrm rot="546661">
            <a:off x="320675" y="5162550"/>
            <a:ext cx="2884488" cy="1095375"/>
          </a:xfrm>
          <a:prstGeom prst="rect">
            <a:avLst/>
          </a:prstGeom>
          <a:ln>
            <a:noFill/>
          </a:ln>
          <a:effectLst>
            <a:outerShdw blurRad="190500" algn="tl" rotWithShape="0">
              <a:srgbClr val="000000">
                <a:alpha val="70000"/>
              </a:srgbClr>
            </a:outerShdw>
          </a:effectLst>
        </p:spPr>
      </p:pic>
      <p:pic>
        <p:nvPicPr>
          <p:cNvPr id="7" name="6 Imagen" descr="wikipedia-300x300.jpg"/>
          <p:cNvPicPr>
            <a:picLocks noChangeAspect="1"/>
          </p:cNvPicPr>
          <p:nvPr/>
        </p:nvPicPr>
        <p:blipFill>
          <a:blip r:embed="rId4" cstate="print"/>
          <a:stretch>
            <a:fillRect/>
          </a:stretch>
        </p:blipFill>
        <p:spPr>
          <a:xfrm>
            <a:off x="2987824" y="4509120"/>
            <a:ext cx="1456134" cy="1456134"/>
          </a:xfrm>
          <a:prstGeom prst="ellipse">
            <a:avLst/>
          </a:prstGeom>
          <a:ln>
            <a:noFill/>
          </a:ln>
          <a:effectLst>
            <a:softEdge rad="112500"/>
          </a:effectLst>
        </p:spPr>
      </p:pic>
      <p:pic>
        <p:nvPicPr>
          <p:cNvPr id="8" name="7 Imagen" descr="1160052955_0.jpg"/>
          <p:cNvPicPr>
            <a:picLocks noChangeAspect="1"/>
          </p:cNvPicPr>
          <p:nvPr/>
        </p:nvPicPr>
        <p:blipFill>
          <a:blip r:embed="rId5" cstate="print"/>
          <a:stretch>
            <a:fillRect/>
          </a:stretch>
        </p:blipFill>
        <p:spPr>
          <a:xfrm rot="21010928">
            <a:off x="4477205" y="4068597"/>
            <a:ext cx="1797688" cy="2420887"/>
          </a:xfrm>
          <a:prstGeom prst="rect">
            <a:avLst/>
          </a:prstGeom>
          <a:ln>
            <a:noFill/>
          </a:ln>
          <a:effectLst>
            <a:softEdge rad="112500"/>
          </a:effectLst>
        </p:spPr>
      </p:pic>
      <p:pic>
        <p:nvPicPr>
          <p:cNvPr id="9" name="8 Imagen" descr="einstein1.jpg"/>
          <p:cNvPicPr>
            <a:picLocks noChangeAspect="1"/>
          </p:cNvPicPr>
          <p:nvPr/>
        </p:nvPicPr>
        <p:blipFill>
          <a:blip r:embed="rId6" cstate="print"/>
          <a:stretch>
            <a:fillRect/>
          </a:stretch>
        </p:blipFill>
        <p:spPr>
          <a:xfrm rot="955830">
            <a:off x="5622925" y="4522788"/>
            <a:ext cx="1754188" cy="2135187"/>
          </a:xfrm>
          <a:prstGeom prst="rect">
            <a:avLst/>
          </a:prstGeom>
          <a:ln>
            <a:noFill/>
          </a:ln>
          <a:effectLst>
            <a:outerShdw blurRad="190500" algn="tl" rotWithShape="0">
              <a:srgbClr val="000000">
                <a:alpha val="70000"/>
              </a:srgbClr>
            </a:outerShdw>
          </a:effectLst>
        </p:spPr>
      </p:pic>
      <p:pic>
        <p:nvPicPr>
          <p:cNvPr id="10" name="9 Imagen" descr="1297268402_extras_ladillos_1_0.jpg"/>
          <p:cNvPicPr>
            <a:picLocks noChangeAspect="1"/>
          </p:cNvPicPr>
          <p:nvPr/>
        </p:nvPicPr>
        <p:blipFill>
          <a:blip r:embed="rId7" cstate="print"/>
          <a:stretch>
            <a:fillRect/>
          </a:stretch>
        </p:blipFill>
        <p:spPr>
          <a:xfrm>
            <a:off x="7164288" y="4941168"/>
            <a:ext cx="1262570" cy="162078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4294967295"/>
          </p:nvPr>
        </p:nvSpPr>
        <p:spPr>
          <a:xfrm>
            <a:off x="0" y="0"/>
            <a:ext cx="9144000" cy="6858000"/>
          </a:xfrm>
        </p:spPr>
        <p:txBody>
          <a:bodyPr>
            <a:noAutofit/>
          </a:bodyPr>
          <a:lstStyle/>
          <a:p>
            <a:pPr marL="274320" indent="-274320" eaLnBrk="1" fontAlgn="auto" hangingPunct="1">
              <a:spcAft>
                <a:spcPts val="0"/>
              </a:spcAft>
              <a:buFont typeface="Wingdings"/>
              <a:buNone/>
              <a:defRPr/>
            </a:pPr>
            <a:r>
              <a:rPr lang="es-AR" sz="2000" dirty="0" smtClean="0"/>
              <a:t>		                                     </a:t>
            </a:r>
            <a:r>
              <a:rPr lang="es-AR" sz="2800" u="sng" dirty="0" smtClean="0">
                <a:solidFill>
                  <a:schemeClr val="accent2"/>
                </a:solidFill>
              </a:rPr>
              <a:t>EJEMPLO</a:t>
            </a:r>
          </a:p>
          <a:p>
            <a:pPr marL="274320" indent="-274320" eaLnBrk="1" fontAlgn="auto" hangingPunct="1">
              <a:spcAft>
                <a:spcPts val="0"/>
              </a:spcAft>
              <a:buFont typeface="Wingdings"/>
              <a:buNone/>
              <a:defRPr/>
            </a:pPr>
            <a:r>
              <a:rPr lang="es-AR" sz="2000" dirty="0" smtClean="0"/>
              <a:t>Tema: “Pautas alimentarias en Argentina”</a:t>
            </a:r>
          </a:p>
          <a:p>
            <a:pPr marL="457200" indent="-100013" eaLnBrk="1" fontAlgn="auto" hangingPunct="1">
              <a:spcAft>
                <a:spcPts val="0"/>
              </a:spcAft>
              <a:buFont typeface="Wingdings" pitchFamily="2" charset="2"/>
              <a:buNone/>
              <a:defRPr/>
            </a:pPr>
            <a:r>
              <a:rPr lang="es-AR" sz="2000" dirty="0" smtClean="0"/>
              <a:t>1.  Pautas Alimentarias</a:t>
            </a:r>
          </a:p>
          <a:p>
            <a:pPr marL="1616075" indent="-542925" eaLnBrk="1" fontAlgn="auto" hangingPunct="1">
              <a:spcAft>
                <a:spcPts val="0"/>
              </a:spcAft>
              <a:buFont typeface="Wingdings" pitchFamily="2" charset="2"/>
              <a:buNone/>
              <a:defRPr/>
            </a:pPr>
            <a:r>
              <a:rPr lang="es-AR" sz="2000" dirty="0" smtClean="0"/>
              <a:t>1.1 Concepto</a:t>
            </a:r>
          </a:p>
          <a:p>
            <a:pPr marL="1616075" indent="-542925" eaLnBrk="1" fontAlgn="auto" hangingPunct="1">
              <a:spcAft>
                <a:spcPts val="0"/>
              </a:spcAft>
              <a:buFont typeface="Wingdings" pitchFamily="2" charset="2"/>
              <a:buNone/>
              <a:defRPr/>
            </a:pPr>
            <a:r>
              <a:rPr lang="es-AR" sz="2000" dirty="0" smtClean="0"/>
              <a:t>1.2 Reseña histórica</a:t>
            </a:r>
          </a:p>
          <a:p>
            <a:pPr marL="1616075" indent="-1258888" eaLnBrk="1" fontAlgn="auto" hangingPunct="1">
              <a:spcAft>
                <a:spcPts val="0"/>
              </a:spcAft>
              <a:buFont typeface="Wingdings" pitchFamily="2" charset="2"/>
              <a:buNone/>
              <a:defRPr/>
            </a:pPr>
            <a:r>
              <a:rPr lang="es-AR" sz="2000" dirty="0" smtClean="0"/>
              <a:t>2.  Salud</a:t>
            </a:r>
          </a:p>
          <a:p>
            <a:pPr marL="1616075" indent="-542925" eaLnBrk="1" fontAlgn="auto" hangingPunct="1">
              <a:spcAft>
                <a:spcPts val="0"/>
              </a:spcAft>
              <a:buFont typeface="Wingdings" pitchFamily="2" charset="2"/>
              <a:buNone/>
              <a:defRPr/>
            </a:pPr>
            <a:r>
              <a:rPr lang="es-AR" sz="2000" dirty="0" smtClean="0"/>
              <a:t>2.1 Concepto</a:t>
            </a:r>
          </a:p>
          <a:p>
            <a:pPr marL="1616075" indent="-542925" eaLnBrk="1" fontAlgn="auto" hangingPunct="1">
              <a:spcAft>
                <a:spcPts val="0"/>
              </a:spcAft>
              <a:buFont typeface="Wingdings" pitchFamily="2" charset="2"/>
              <a:buNone/>
              <a:defRPr/>
            </a:pPr>
            <a:r>
              <a:rPr lang="es-AR" sz="2000" dirty="0" smtClean="0"/>
              <a:t>2.1 Factores que influyen en la salud humana</a:t>
            </a:r>
          </a:p>
          <a:p>
            <a:pPr marL="1616075" indent="-1258888" eaLnBrk="1" fontAlgn="auto" hangingPunct="1">
              <a:spcAft>
                <a:spcPts val="0"/>
              </a:spcAft>
              <a:buFont typeface="Wingdings" pitchFamily="2" charset="2"/>
              <a:buNone/>
              <a:defRPr/>
            </a:pPr>
            <a:r>
              <a:rPr lang="es-AR" sz="2000" dirty="0" smtClean="0"/>
              <a:t>3.  Dieta</a:t>
            </a:r>
          </a:p>
          <a:p>
            <a:pPr marL="1616075" indent="-542925" eaLnBrk="1" fontAlgn="auto" hangingPunct="1">
              <a:spcAft>
                <a:spcPts val="0"/>
              </a:spcAft>
              <a:buFont typeface="Wingdings" pitchFamily="2" charset="2"/>
              <a:buNone/>
              <a:defRPr/>
            </a:pPr>
            <a:r>
              <a:rPr lang="es-AR" sz="2000" dirty="0" smtClean="0"/>
              <a:t>3.1 Concepto</a:t>
            </a:r>
          </a:p>
          <a:p>
            <a:pPr marL="1616075" indent="-542925" eaLnBrk="1" fontAlgn="auto" hangingPunct="1">
              <a:spcAft>
                <a:spcPts val="0"/>
              </a:spcAft>
              <a:buFont typeface="Wingdings" pitchFamily="2" charset="2"/>
              <a:buNone/>
              <a:defRPr/>
            </a:pPr>
            <a:r>
              <a:rPr lang="es-AR" sz="2000" dirty="0" smtClean="0"/>
              <a:t>3.2 Tipos de dietas</a:t>
            </a:r>
          </a:p>
          <a:p>
            <a:pPr marL="1616075" indent="-1258888" eaLnBrk="1" fontAlgn="auto" hangingPunct="1">
              <a:spcAft>
                <a:spcPts val="0"/>
              </a:spcAft>
              <a:buFont typeface="Wingdings" pitchFamily="2" charset="2"/>
              <a:buNone/>
              <a:defRPr/>
            </a:pPr>
            <a:r>
              <a:rPr lang="es-AR" sz="2000" dirty="0" smtClean="0"/>
              <a:t>2.  Sectores sociales</a:t>
            </a:r>
          </a:p>
          <a:p>
            <a:pPr marL="1616075" indent="-542925" eaLnBrk="1" fontAlgn="auto" hangingPunct="1">
              <a:spcAft>
                <a:spcPts val="0"/>
              </a:spcAft>
              <a:buFont typeface="Wingdings" pitchFamily="2" charset="2"/>
              <a:buNone/>
              <a:defRPr/>
            </a:pPr>
            <a:r>
              <a:rPr lang="es-AR" sz="2000" dirty="0" smtClean="0"/>
              <a:t>2.1 Definición</a:t>
            </a:r>
          </a:p>
          <a:p>
            <a:pPr marL="1616075" indent="-542925" eaLnBrk="1" fontAlgn="auto" hangingPunct="1">
              <a:spcAft>
                <a:spcPts val="0"/>
              </a:spcAft>
              <a:buFont typeface="Wingdings" pitchFamily="2" charset="2"/>
              <a:buNone/>
              <a:defRPr/>
            </a:pPr>
            <a:r>
              <a:rPr lang="es-AR" sz="2000" dirty="0" smtClean="0"/>
              <a:t>2.2 Situación Socioeconómica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xEl>
                                              <p:pRg st="4" end="4"/>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p:cTn id="32"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33"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
                                            <p:txEl>
                                              <p:pRg st="5" end="5"/>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1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38" dur="1000" fill="hold"/>
                                        <p:tgtEl>
                                          <p:spTgt spid="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
                                            <p:txEl>
                                              <p:pRg st="6" end="6"/>
                                            </p:txEl>
                                          </p:spTgt>
                                        </p:tgtEl>
                                      </p:cBhvr>
                                    </p:animEffect>
                                  </p:childTnLst>
                                </p:cTn>
                              </p:par>
                              <p:par>
                                <p:cTn id="40" presetID="29" presetClass="entr" presetSubtype="0"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p:cTn id="42" dur="1000" fill="hold"/>
                                        <p:tgtEl>
                                          <p:spTgt spid="5">
                                            <p:txEl>
                                              <p:pRg st="7" end="7"/>
                                            </p:txEl>
                                          </p:spTgt>
                                        </p:tgtEl>
                                        <p:attrNameLst>
                                          <p:attrName>ppt_x</p:attrName>
                                        </p:attrNameLst>
                                      </p:cBhvr>
                                      <p:tavLst>
                                        <p:tav tm="0">
                                          <p:val>
                                            <p:strVal val="#ppt_x-.2"/>
                                          </p:val>
                                        </p:tav>
                                        <p:tav tm="100000">
                                          <p:val>
                                            <p:strVal val="#ppt_x"/>
                                          </p:val>
                                        </p:tav>
                                      </p:tavLst>
                                    </p:anim>
                                    <p:anim calcmode="lin" valueType="num">
                                      <p:cBhvr>
                                        <p:cTn id="43" dur="1000" fill="hold"/>
                                        <p:tgtEl>
                                          <p:spTgt spid="5">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xEl>
                                              <p:pRg st="7" end="7"/>
                                            </p:txEl>
                                          </p:spTgt>
                                        </p:tgtEl>
                                      </p:cBhvr>
                                    </p:animEffect>
                                  </p:childTnLst>
                                </p:cTn>
                              </p:par>
                              <p:par>
                                <p:cTn id="45" presetID="29" presetClass="entr" presetSubtype="0"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p:cTn id="47" dur="1000" fill="hold"/>
                                        <p:tgtEl>
                                          <p:spTgt spid="5">
                                            <p:txEl>
                                              <p:pRg st="8" end="8"/>
                                            </p:txEl>
                                          </p:spTgt>
                                        </p:tgtEl>
                                        <p:attrNameLst>
                                          <p:attrName>ppt_x</p:attrName>
                                        </p:attrNameLst>
                                      </p:cBhvr>
                                      <p:tavLst>
                                        <p:tav tm="0">
                                          <p:val>
                                            <p:strVal val="#ppt_x-.2"/>
                                          </p:val>
                                        </p:tav>
                                        <p:tav tm="100000">
                                          <p:val>
                                            <p:strVal val="#ppt_x"/>
                                          </p:val>
                                        </p:tav>
                                      </p:tavLst>
                                    </p:anim>
                                    <p:anim calcmode="lin" valueType="num">
                                      <p:cBhvr>
                                        <p:cTn id="48" dur="1000" fill="hold"/>
                                        <p:tgtEl>
                                          <p:spTgt spid="5">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5">
                                            <p:txEl>
                                              <p:pRg st="8" end="8"/>
                                            </p:txEl>
                                          </p:spTgt>
                                        </p:tgtEl>
                                      </p:cBhvr>
                                    </p:animEffect>
                                  </p:childTnLst>
                                </p:cTn>
                              </p:par>
                              <p:par>
                                <p:cTn id="50" presetID="29" presetClass="entr" presetSubtype="0" fill="hold" nodeType="with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 calcmode="lin" valueType="num">
                                      <p:cBhvr>
                                        <p:cTn id="52" dur="1000" fill="hold"/>
                                        <p:tgtEl>
                                          <p:spTgt spid="5">
                                            <p:txEl>
                                              <p:pRg st="9" end="9"/>
                                            </p:txEl>
                                          </p:spTgt>
                                        </p:tgtEl>
                                        <p:attrNameLst>
                                          <p:attrName>ppt_x</p:attrName>
                                        </p:attrNameLst>
                                      </p:cBhvr>
                                      <p:tavLst>
                                        <p:tav tm="0">
                                          <p:val>
                                            <p:strVal val="#ppt_x-.2"/>
                                          </p:val>
                                        </p:tav>
                                        <p:tav tm="100000">
                                          <p:val>
                                            <p:strVal val="#ppt_x"/>
                                          </p:val>
                                        </p:tav>
                                      </p:tavLst>
                                    </p:anim>
                                    <p:anim calcmode="lin" valueType="num">
                                      <p:cBhvr>
                                        <p:cTn id="53" dur="1000" fill="hold"/>
                                        <p:tgtEl>
                                          <p:spTgt spid="5">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
                                            <p:txEl>
                                              <p:pRg st="9" end="9"/>
                                            </p:txEl>
                                          </p:spTgt>
                                        </p:tgtEl>
                                      </p:cBhvr>
                                    </p:animEffect>
                                  </p:childTnLst>
                                </p:cTn>
                              </p:par>
                              <p:par>
                                <p:cTn id="55" presetID="29" presetClass="entr" presetSubtype="0" fill="hold" nodeType="with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 calcmode="lin" valueType="num">
                                      <p:cBhvr>
                                        <p:cTn id="57" dur="1000" fill="hold"/>
                                        <p:tgtEl>
                                          <p:spTgt spid="5">
                                            <p:txEl>
                                              <p:pRg st="10" end="10"/>
                                            </p:txEl>
                                          </p:spTgt>
                                        </p:tgtEl>
                                        <p:attrNameLst>
                                          <p:attrName>ppt_x</p:attrName>
                                        </p:attrNameLst>
                                      </p:cBhvr>
                                      <p:tavLst>
                                        <p:tav tm="0">
                                          <p:val>
                                            <p:strVal val="#ppt_x-.2"/>
                                          </p:val>
                                        </p:tav>
                                        <p:tav tm="100000">
                                          <p:val>
                                            <p:strVal val="#ppt_x"/>
                                          </p:val>
                                        </p:tav>
                                      </p:tavLst>
                                    </p:anim>
                                    <p:anim calcmode="lin" valueType="num">
                                      <p:cBhvr>
                                        <p:cTn id="58" dur="1000" fill="hold"/>
                                        <p:tgtEl>
                                          <p:spTgt spid="5">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
                                            <p:txEl>
                                              <p:pRg st="10" end="10"/>
                                            </p:txEl>
                                          </p:spTgt>
                                        </p:tgtEl>
                                      </p:cBhvr>
                                    </p:animEffect>
                                  </p:childTnLst>
                                </p:cTn>
                              </p:par>
                              <p:par>
                                <p:cTn id="60" presetID="29" presetClass="entr" presetSubtype="0" fill="hold" nodeType="with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 calcmode="lin" valueType="num">
                                      <p:cBhvr>
                                        <p:cTn id="62" dur="1000" fill="hold"/>
                                        <p:tgtEl>
                                          <p:spTgt spid="5">
                                            <p:txEl>
                                              <p:pRg st="11" end="11"/>
                                            </p:txEl>
                                          </p:spTgt>
                                        </p:tgtEl>
                                        <p:attrNameLst>
                                          <p:attrName>ppt_x</p:attrName>
                                        </p:attrNameLst>
                                      </p:cBhvr>
                                      <p:tavLst>
                                        <p:tav tm="0">
                                          <p:val>
                                            <p:strVal val="#ppt_x-.2"/>
                                          </p:val>
                                        </p:tav>
                                        <p:tav tm="100000">
                                          <p:val>
                                            <p:strVal val="#ppt_x"/>
                                          </p:val>
                                        </p:tav>
                                      </p:tavLst>
                                    </p:anim>
                                    <p:anim calcmode="lin" valueType="num">
                                      <p:cBhvr>
                                        <p:cTn id="63" dur="1000" fill="hold"/>
                                        <p:tgtEl>
                                          <p:spTgt spid="5">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
                                            <p:txEl>
                                              <p:pRg st="11" end="11"/>
                                            </p:txEl>
                                          </p:spTgt>
                                        </p:tgtEl>
                                      </p:cBhvr>
                                    </p:animEffect>
                                  </p:childTnLst>
                                </p:cTn>
                              </p:par>
                              <p:par>
                                <p:cTn id="65" presetID="29" presetClass="entr" presetSubtype="0" fill="hold" nodeType="with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 calcmode="lin" valueType="num">
                                      <p:cBhvr>
                                        <p:cTn id="67" dur="1000" fill="hold"/>
                                        <p:tgtEl>
                                          <p:spTgt spid="5">
                                            <p:txEl>
                                              <p:pRg st="12" end="12"/>
                                            </p:txEl>
                                          </p:spTgt>
                                        </p:tgtEl>
                                        <p:attrNameLst>
                                          <p:attrName>ppt_x</p:attrName>
                                        </p:attrNameLst>
                                      </p:cBhvr>
                                      <p:tavLst>
                                        <p:tav tm="0">
                                          <p:val>
                                            <p:strVal val="#ppt_x-.2"/>
                                          </p:val>
                                        </p:tav>
                                        <p:tav tm="100000">
                                          <p:val>
                                            <p:strVal val="#ppt_x"/>
                                          </p:val>
                                        </p:tav>
                                      </p:tavLst>
                                    </p:anim>
                                    <p:anim calcmode="lin" valueType="num">
                                      <p:cBhvr>
                                        <p:cTn id="68" dur="1000" fill="hold"/>
                                        <p:tgtEl>
                                          <p:spTgt spid="5">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5">
                                            <p:txEl>
                                              <p:pRg st="12" end="12"/>
                                            </p:txEl>
                                          </p:spTgt>
                                        </p:tgtEl>
                                      </p:cBhvr>
                                    </p:animEffect>
                                  </p:childTnLst>
                                </p:cTn>
                              </p:par>
                              <p:par>
                                <p:cTn id="70" presetID="29" presetClass="entr" presetSubtype="0" fill="hold" nodeType="withEffect">
                                  <p:stCondLst>
                                    <p:cond delay="0"/>
                                  </p:stCondLst>
                                  <p:childTnLst>
                                    <p:set>
                                      <p:cBhvr>
                                        <p:cTn id="71" dur="1" fill="hold">
                                          <p:stCondLst>
                                            <p:cond delay="0"/>
                                          </p:stCondLst>
                                        </p:cTn>
                                        <p:tgtEl>
                                          <p:spTgt spid="5">
                                            <p:txEl>
                                              <p:pRg st="13" end="13"/>
                                            </p:txEl>
                                          </p:spTgt>
                                        </p:tgtEl>
                                        <p:attrNameLst>
                                          <p:attrName>style.visibility</p:attrName>
                                        </p:attrNameLst>
                                      </p:cBhvr>
                                      <p:to>
                                        <p:strVal val="visible"/>
                                      </p:to>
                                    </p:set>
                                    <p:anim calcmode="lin" valueType="num">
                                      <p:cBhvr>
                                        <p:cTn id="72" dur="1000" fill="hold"/>
                                        <p:tgtEl>
                                          <p:spTgt spid="5">
                                            <p:txEl>
                                              <p:pRg st="13" end="13"/>
                                            </p:txEl>
                                          </p:spTgt>
                                        </p:tgtEl>
                                        <p:attrNameLst>
                                          <p:attrName>ppt_x</p:attrName>
                                        </p:attrNameLst>
                                      </p:cBhvr>
                                      <p:tavLst>
                                        <p:tav tm="0">
                                          <p:val>
                                            <p:strVal val="#ppt_x-.2"/>
                                          </p:val>
                                        </p:tav>
                                        <p:tav tm="100000">
                                          <p:val>
                                            <p:strVal val="#ppt_x"/>
                                          </p:val>
                                        </p:tav>
                                      </p:tavLst>
                                    </p:anim>
                                    <p:anim calcmode="lin" valueType="num">
                                      <p:cBhvr>
                                        <p:cTn id="73" dur="1000" fill="hold"/>
                                        <p:tgtEl>
                                          <p:spTgt spid="5">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74" dur="10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331913" y="1557338"/>
            <a:ext cx="7812087" cy="1008062"/>
          </a:xfrm>
        </p:spPr>
        <p:txBody>
          <a:bodyPr/>
          <a:lstStyle/>
          <a:p>
            <a:pPr eaLnBrk="1" hangingPunct="1"/>
            <a:r>
              <a:rPr lang="es-AR" sz="4700" smtClean="0"/>
              <a:t>DISEÑO DE LA INVESTIGACIÓN</a:t>
            </a:r>
          </a:p>
        </p:txBody>
      </p:sp>
      <p:pic>
        <p:nvPicPr>
          <p:cNvPr id="6" name="5 Imagen" descr="thumbnail f.jpg"/>
          <p:cNvPicPr>
            <a:picLocks noChangeAspect="1"/>
          </p:cNvPicPr>
          <p:nvPr/>
        </p:nvPicPr>
        <p:blipFill>
          <a:blip r:embed="rId3" cstate="print"/>
          <a:stretch>
            <a:fillRect/>
          </a:stretch>
        </p:blipFill>
        <p:spPr>
          <a:xfrm>
            <a:off x="3419872" y="3140968"/>
            <a:ext cx="2291654" cy="2736304"/>
          </a:xfrm>
          <a:prstGeom prst="rect">
            <a:avLst/>
          </a:prstGeom>
          <a:ln>
            <a:noFill/>
          </a:ln>
          <a:effectLst>
            <a:softEdge rad="112500"/>
          </a:effectLst>
        </p:spPr>
      </p:pic>
      <p:pic>
        <p:nvPicPr>
          <p:cNvPr id="5" name="4 Imagen" descr="dibujo-a-mano-alzada-elaboracion-de-bocetos_25518_12_1.gif"/>
          <p:cNvPicPr>
            <a:picLocks noChangeAspect="1"/>
          </p:cNvPicPr>
          <p:nvPr/>
        </p:nvPicPr>
        <p:blipFill>
          <a:blip r:embed="rId4" cstate="print"/>
          <a:stretch>
            <a:fillRect/>
          </a:stretch>
        </p:blipFill>
        <p:spPr>
          <a:xfrm rot="807436">
            <a:off x="874467" y="2876702"/>
            <a:ext cx="2434208" cy="3165452"/>
          </a:xfrm>
          <a:prstGeom prst="rect">
            <a:avLst/>
          </a:prstGeom>
          <a:ln>
            <a:noFill/>
          </a:ln>
          <a:effectLst>
            <a:softEdge rad="112500"/>
          </a:effectLst>
        </p:spPr>
      </p:pic>
      <p:pic>
        <p:nvPicPr>
          <p:cNvPr id="8" name="7 Imagen" descr="metodologia-de-investigacion-de-mercados.jpg"/>
          <p:cNvPicPr>
            <a:picLocks noChangeAspect="1"/>
          </p:cNvPicPr>
          <p:nvPr/>
        </p:nvPicPr>
        <p:blipFill>
          <a:blip r:embed="rId5" cstate="print"/>
          <a:stretch>
            <a:fillRect/>
          </a:stretch>
        </p:blipFill>
        <p:spPr>
          <a:xfrm rot="682996">
            <a:off x="5054648" y="3289787"/>
            <a:ext cx="2532112" cy="295413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Título"/>
          <p:cNvSpPr txBox="1">
            <a:spLocks/>
          </p:cNvSpPr>
          <p:nvPr/>
        </p:nvSpPr>
        <p:spPr>
          <a:xfrm>
            <a:off x="468313" y="188913"/>
            <a:ext cx="8153400" cy="990600"/>
          </a:xfrm>
          <a:prstGeom prst="rect">
            <a:avLst/>
          </a:prstGeom>
        </p:spPr>
        <p:txBody>
          <a:bodyPr anchor="ctr">
            <a:normAutofit fontScale="82500" lnSpcReduction="20000"/>
          </a:bodyPr>
          <a:lstStyle/>
          <a:p>
            <a:pPr algn="ctr" fontAlgn="auto">
              <a:spcAft>
                <a:spcPts val="0"/>
              </a:spcAft>
              <a:defRPr/>
            </a:pPr>
            <a:r>
              <a:rPr lang="es-AR" sz="4400" dirty="0">
                <a:solidFill>
                  <a:schemeClr val="accent2"/>
                </a:solidFill>
                <a:latin typeface="+mj-lt"/>
                <a:ea typeface="+mj-ea"/>
                <a:cs typeface="+mj-cs"/>
              </a:rPr>
              <a:t>Visión esquemática del proceso de </a:t>
            </a:r>
            <a:r>
              <a:rPr lang="es-AR" sz="4400" dirty="0" smtClean="0">
                <a:solidFill>
                  <a:schemeClr val="accent2"/>
                </a:solidFill>
                <a:latin typeface="+mj-lt"/>
                <a:ea typeface="+mj-ea"/>
                <a:cs typeface="+mj-cs"/>
              </a:rPr>
              <a:t>Indagación</a:t>
            </a:r>
            <a:endParaRPr lang="es-AR" sz="4400" dirty="0">
              <a:solidFill>
                <a:schemeClr val="accent2"/>
              </a:solidFill>
              <a:latin typeface="+mj-lt"/>
              <a:ea typeface="+mj-ea"/>
              <a:cs typeface="+mj-cs"/>
            </a:endParaRPr>
          </a:p>
        </p:txBody>
      </p:sp>
      <p:pic>
        <p:nvPicPr>
          <p:cNvPr id="19459" name="11 Imagen" descr="Captura de pantalla completa 26032011 121237 a.m..jpg"/>
          <p:cNvPicPr>
            <a:picLocks noChangeAspect="1"/>
          </p:cNvPicPr>
          <p:nvPr/>
        </p:nvPicPr>
        <p:blipFill>
          <a:blip r:embed="rId2" cstate="print"/>
          <a:srcRect/>
          <a:stretch>
            <a:fillRect/>
          </a:stretch>
        </p:blipFill>
        <p:spPr bwMode="auto">
          <a:xfrm>
            <a:off x="179388" y="1557338"/>
            <a:ext cx="8739187" cy="5040312"/>
          </a:xfrm>
          <a:prstGeom prst="rect">
            <a:avLst/>
          </a:prstGeom>
          <a:noFill/>
          <a:ln w="9525">
            <a:noFill/>
            <a:miter lim="800000"/>
            <a:headEnd/>
            <a:tailEnd/>
          </a:ln>
        </p:spPr>
      </p:pic>
    </p:spTree>
    <p:extLst>
      <p:ext uri="{BB962C8B-B14F-4D97-AF65-F5344CB8AC3E}">
        <p14:creationId xmlns:p14="http://schemas.microsoft.com/office/powerpoint/2010/main" val="23046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par>
                          <p:cTn id="10" fill="hold">
                            <p:stCondLst>
                              <p:cond delay="4800"/>
                            </p:stCondLst>
                            <p:childTnLst>
                              <p:par>
                                <p:cTn id="11" presetID="10" presetClass="entr" presetSubtype="0" fill="hold" nodeType="afterEffect">
                                  <p:stCondLst>
                                    <p:cond delay="0"/>
                                  </p:stCondLst>
                                  <p:childTnLst>
                                    <p:set>
                                      <p:cBhvr>
                                        <p:cTn id="12" dur="1" fill="hold">
                                          <p:stCondLst>
                                            <p:cond delay="0"/>
                                          </p:stCondLst>
                                        </p:cTn>
                                        <p:tgtEl>
                                          <p:spTgt spid="19459"/>
                                        </p:tgtEl>
                                        <p:attrNameLst>
                                          <p:attrName>style.visibility</p:attrName>
                                        </p:attrNameLst>
                                      </p:cBhvr>
                                      <p:to>
                                        <p:strVal val="visible"/>
                                      </p:to>
                                    </p:set>
                                    <p:animEffect transition="in" filter="fade">
                                      <p:cBhvr>
                                        <p:cTn id="13"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850" y="908050"/>
            <a:ext cx="8001000" cy="3109913"/>
          </a:xfrm>
          <a:prstGeom prst="rect">
            <a:avLst/>
          </a:prstGeom>
          <a:noFill/>
        </p:spPr>
        <p:txBody>
          <a:bodyPr>
            <a:spAutoFit/>
          </a:bodyPr>
          <a:lstStyle/>
          <a:p>
            <a:pPr marL="514350" indent="-514350" algn="just">
              <a:buClr>
                <a:schemeClr val="accent1"/>
              </a:buClr>
              <a:buFont typeface="Wingdings" pitchFamily="2" charset="2"/>
              <a:buChar char="ü"/>
              <a:defRPr/>
            </a:pPr>
            <a:r>
              <a:rPr lang="es-AR" sz="2800" dirty="0">
                <a:latin typeface="+mn-lt"/>
              </a:rPr>
              <a:t>El diseño de la investigación es un conjunto de actividades sucesivas y organizadas que deben adaptarse a las particularidades de cada investigación y que tiene por objetivo proporcionar un modelo que permita la contrastación de la hipótesis .</a:t>
            </a:r>
          </a:p>
          <a:p>
            <a:pPr algn="just">
              <a:defRPr/>
            </a:pPr>
            <a:endParaRPr lang="es-AR" sz="2800" dirty="0">
              <a:latin typeface="+mn-lt"/>
            </a:endParaRPr>
          </a:p>
        </p:txBody>
      </p:sp>
      <p:sp>
        <p:nvSpPr>
          <p:cNvPr id="6" name="5 CuadroTexto"/>
          <p:cNvSpPr txBox="1"/>
          <p:nvPr/>
        </p:nvSpPr>
        <p:spPr>
          <a:xfrm>
            <a:off x="250825" y="3429000"/>
            <a:ext cx="8143875" cy="1816100"/>
          </a:xfrm>
          <a:prstGeom prst="rect">
            <a:avLst/>
          </a:prstGeom>
          <a:noFill/>
        </p:spPr>
        <p:txBody>
          <a:bodyPr>
            <a:spAutoFit/>
          </a:bodyPr>
          <a:lstStyle/>
          <a:p>
            <a:pPr marL="514350" indent="-514350" algn="just">
              <a:buClr>
                <a:schemeClr val="accent1"/>
              </a:buClr>
              <a:buFont typeface="Wingdings" pitchFamily="2" charset="2"/>
              <a:buChar char="ü"/>
              <a:defRPr/>
            </a:pPr>
            <a:r>
              <a:rPr lang="es-AR" sz="2800" dirty="0">
                <a:latin typeface="+mn-lt"/>
              </a:rPr>
              <a:t>Si el marco teórico proporciona una      acercamiento al objeto de estudio a partir de la teoría, el diseño proporcionará la base para realizar una aproximación empírica. </a:t>
            </a:r>
          </a:p>
        </p:txBody>
      </p:sp>
      <p:sp>
        <p:nvSpPr>
          <p:cNvPr id="4" name="3 Rectángulo"/>
          <p:cNvSpPr/>
          <p:nvPr/>
        </p:nvSpPr>
        <p:spPr>
          <a:xfrm>
            <a:off x="1403350" y="333375"/>
            <a:ext cx="7740650" cy="35877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 name="6 Rectángulo"/>
          <p:cNvSpPr/>
          <p:nvPr/>
        </p:nvSpPr>
        <p:spPr>
          <a:xfrm>
            <a:off x="0" y="333375"/>
            <a:ext cx="1295400" cy="3587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4294967295"/>
          </p:nvPr>
        </p:nvSpPr>
        <p:spPr>
          <a:xfrm>
            <a:off x="0" y="765175"/>
            <a:ext cx="9144000" cy="5429250"/>
          </a:xfrm>
        </p:spPr>
        <p:txBody>
          <a:bodyPr/>
          <a:lstStyle/>
          <a:p>
            <a:pPr eaLnBrk="1" hangingPunct="1">
              <a:buSzPct val="86000"/>
              <a:buFont typeface="Wingdings" pitchFamily="2" charset="2"/>
              <a:buChar char="ü"/>
            </a:pPr>
            <a:r>
              <a:rPr lang="es-AR" sz="2400" dirty="0" smtClean="0"/>
              <a:t>Incluye las </a:t>
            </a:r>
            <a:r>
              <a:rPr lang="es-AR" sz="2400" u="sng" dirty="0" smtClean="0"/>
              <a:t>TÉCNICAS</a:t>
            </a:r>
            <a:r>
              <a:rPr lang="es-AR" sz="2400" dirty="0" smtClean="0"/>
              <a:t>  empleadas para la recolección de datos</a:t>
            </a:r>
          </a:p>
          <a:p>
            <a:pPr eaLnBrk="1" hangingPunct="1">
              <a:buFont typeface="Wingdings" pitchFamily="2" charset="2"/>
              <a:buNone/>
            </a:pPr>
            <a:r>
              <a:rPr lang="es-AR" sz="2400" dirty="0" smtClean="0"/>
              <a:t>          -Observación (simple directa o indirecta; participante) </a:t>
            </a:r>
          </a:p>
          <a:p>
            <a:pPr eaLnBrk="1" hangingPunct="1">
              <a:buFont typeface="Wingdings" pitchFamily="2" charset="2"/>
              <a:buNone/>
            </a:pPr>
            <a:r>
              <a:rPr lang="es-AR" sz="2400" dirty="0" smtClean="0"/>
              <a:t>          -Entrevistas</a:t>
            </a:r>
          </a:p>
          <a:p>
            <a:pPr eaLnBrk="1" hangingPunct="1">
              <a:buFont typeface="Wingdings" pitchFamily="2" charset="2"/>
              <a:buNone/>
            </a:pPr>
            <a:r>
              <a:rPr lang="es-AR" sz="2400" dirty="0" smtClean="0"/>
              <a:t>          -Encuestas </a:t>
            </a:r>
          </a:p>
          <a:p>
            <a:pPr eaLnBrk="1" hangingPunct="1">
              <a:buFont typeface="Wingdings" pitchFamily="2" charset="2"/>
              <a:buNone/>
            </a:pPr>
            <a:r>
              <a:rPr lang="es-AR" sz="2400" dirty="0" smtClean="0"/>
              <a:t>          -Experimentación </a:t>
            </a:r>
          </a:p>
          <a:p>
            <a:pPr eaLnBrk="1" hangingPunct="1">
              <a:buFont typeface="Wingdings" pitchFamily="2" charset="2"/>
              <a:buNone/>
            </a:pPr>
            <a:endParaRPr lang="es-AR" sz="2400" dirty="0" smtClean="0"/>
          </a:p>
          <a:p>
            <a:pPr eaLnBrk="1" hangingPunct="1">
              <a:buSzPct val="86000"/>
              <a:buFont typeface="Wingdings" pitchFamily="2" charset="2"/>
              <a:buChar char="ü"/>
            </a:pPr>
            <a:r>
              <a:rPr lang="es-AR" sz="2400" dirty="0" smtClean="0"/>
              <a:t>los </a:t>
            </a:r>
            <a:r>
              <a:rPr lang="es-AR" sz="2400" u="sng" dirty="0" smtClean="0"/>
              <a:t>INSTRUMENTOS</a:t>
            </a:r>
            <a:r>
              <a:rPr lang="es-AR" sz="2400" dirty="0" smtClean="0"/>
              <a:t> utilizados para la recolección de datos a fin de verificar la hipótesis</a:t>
            </a:r>
          </a:p>
          <a:p>
            <a:pPr marL="715963" indent="-93663" eaLnBrk="1" hangingPunct="1">
              <a:buClrTx/>
              <a:buSzPct val="91000"/>
              <a:buFont typeface="Tw Cen MT" pitchFamily="34" charset="0"/>
              <a:buChar char="-"/>
            </a:pPr>
            <a:r>
              <a:rPr lang="es-AR" sz="2400" dirty="0" smtClean="0"/>
              <a:t>Planillas de Observación</a:t>
            </a:r>
          </a:p>
          <a:p>
            <a:pPr marL="715963" indent="-93663" eaLnBrk="1" hangingPunct="1">
              <a:buClrTx/>
              <a:buSzPct val="91000"/>
              <a:buFont typeface="Tw Cen MT" pitchFamily="34" charset="0"/>
              <a:buChar char="-"/>
            </a:pPr>
            <a:r>
              <a:rPr lang="es-AR" sz="2400" dirty="0" smtClean="0"/>
              <a:t>Fichas bibliográficas</a:t>
            </a:r>
          </a:p>
          <a:p>
            <a:pPr marL="715963" indent="-93663" eaLnBrk="1" hangingPunct="1">
              <a:buClrTx/>
              <a:buSzPct val="91000"/>
              <a:buFont typeface="Tw Cen MT" pitchFamily="34" charset="0"/>
              <a:buChar char="-"/>
            </a:pPr>
            <a:r>
              <a:rPr lang="es-AR" sz="2400" dirty="0" smtClean="0"/>
              <a:t>Fotografías, films, Grabaciones</a:t>
            </a:r>
          </a:p>
          <a:p>
            <a:pPr marL="715963" indent="-93663" eaLnBrk="1" hangingPunct="1">
              <a:buClrTx/>
              <a:buSzPct val="91000"/>
              <a:buFont typeface="Tw Cen MT" pitchFamily="34" charset="0"/>
              <a:buChar char="-"/>
            </a:pPr>
            <a:r>
              <a:rPr lang="es-AR" sz="2400" dirty="0" smtClean="0"/>
              <a:t>Hojas de registro  </a:t>
            </a:r>
          </a:p>
          <a:p>
            <a:pPr marL="715963" indent="-450850" eaLnBrk="1" hangingPunct="1">
              <a:buFont typeface="Wingdings" pitchFamily="2" charset="2"/>
              <a:buNone/>
            </a:pPr>
            <a:endParaRPr lang="es-AR" sz="2400" u="sng" dirty="0" smtClean="0"/>
          </a:p>
          <a:p>
            <a:pPr eaLnBrk="1" hangingPunct="1">
              <a:buFont typeface="Wingdings" pitchFamily="2" charset="2"/>
              <a:buNone/>
            </a:pPr>
            <a:endParaRPr lang="es-AR" sz="2400" dirty="0" smtClean="0"/>
          </a:p>
        </p:txBody>
      </p:sp>
      <p:sp>
        <p:nvSpPr>
          <p:cNvPr id="3" name="2 Rectángulo"/>
          <p:cNvSpPr/>
          <p:nvPr/>
        </p:nvSpPr>
        <p:spPr>
          <a:xfrm>
            <a:off x="1403350" y="333375"/>
            <a:ext cx="7740650" cy="35877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4" name="3 Rectángulo"/>
          <p:cNvSpPr/>
          <p:nvPr/>
        </p:nvSpPr>
        <p:spPr>
          <a:xfrm>
            <a:off x="0" y="333375"/>
            <a:ext cx="1295400" cy="3587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2000"/>
                                        <p:tgtEl>
                                          <p:spTgt spid="5">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2000"/>
                                        <p:tgtEl>
                                          <p:spTgt spid="5">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2000"/>
                                        <p:tgtEl>
                                          <p:spTgt spid="5">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0" end="10"/>
                                            </p:txEl>
                                          </p:spTgt>
                                        </p:tgtEl>
                                        <p:attrNameLst>
                                          <p:attrName>style.visibility</p:attrName>
                                        </p:attrNameLst>
                                      </p:cBhvr>
                                      <p:to>
                                        <p:strVal val="visible"/>
                                      </p:to>
                                    </p:set>
                                    <p:animEffect transition="in" filter="fade">
                                      <p:cBhvr>
                                        <p:cTn id="34"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612775" y="228600"/>
            <a:ext cx="8153400" cy="990600"/>
          </a:xfrm>
        </p:spPr>
        <p:txBody>
          <a:bodyPr>
            <a:normAutofit fontScale="90000"/>
          </a:bodyPr>
          <a:lstStyle/>
          <a:p>
            <a:pPr algn="ctr" eaLnBrk="1" hangingPunct="1"/>
            <a:r>
              <a:rPr lang="es-AR" dirty="0" smtClean="0"/>
              <a:t>Diseño de la investigación – Ejemplo en Ciencias Naturales</a:t>
            </a:r>
          </a:p>
        </p:txBody>
      </p:sp>
      <p:cxnSp>
        <p:nvCxnSpPr>
          <p:cNvPr id="5" name="4 Conector recto"/>
          <p:cNvCxnSpPr/>
          <p:nvPr/>
        </p:nvCxnSpPr>
        <p:spPr>
          <a:xfrm>
            <a:off x="2124075" y="1557338"/>
            <a:ext cx="4248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5400000">
            <a:off x="1945481" y="1735932"/>
            <a:ext cx="3587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5400000">
            <a:off x="6193631" y="1735932"/>
            <a:ext cx="3587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Rectángulo redondeado"/>
          <p:cNvSpPr/>
          <p:nvPr/>
        </p:nvSpPr>
        <p:spPr>
          <a:xfrm>
            <a:off x="755650" y="1916113"/>
            <a:ext cx="2879725" cy="72072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solidFill>
                  <a:schemeClr val="tx1"/>
                </a:solidFill>
              </a:rPr>
              <a:t>Buceo Bibliográfico</a:t>
            </a:r>
          </a:p>
        </p:txBody>
      </p:sp>
      <p:sp>
        <p:nvSpPr>
          <p:cNvPr id="15" name="14 Rectángulo redondeado"/>
          <p:cNvSpPr/>
          <p:nvPr/>
        </p:nvSpPr>
        <p:spPr>
          <a:xfrm>
            <a:off x="4932363" y="1916113"/>
            <a:ext cx="2879725" cy="72072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solidFill>
                  <a:schemeClr val="tx1"/>
                </a:solidFill>
              </a:rPr>
              <a:t>Entrevistas</a:t>
            </a:r>
          </a:p>
        </p:txBody>
      </p:sp>
      <p:cxnSp>
        <p:nvCxnSpPr>
          <p:cNvPr id="17" name="16 Conector recto"/>
          <p:cNvCxnSpPr/>
          <p:nvPr/>
        </p:nvCxnSpPr>
        <p:spPr>
          <a:xfrm rot="5400000">
            <a:off x="3456781" y="2240757"/>
            <a:ext cx="13668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10800000">
            <a:off x="2627313" y="2924175"/>
            <a:ext cx="34575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26 Rectángulo redondeado"/>
          <p:cNvSpPr/>
          <p:nvPr/>
        </p:nvSpPr>
        <p:spPr>
          <a:xfrm>
            <a:off x="827088" y="3213100"/>
            <a:ext cx="2881312" cy="72072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solidFill>
                  <a:schemeClr val="tx1"/>
                </a:solidFill>
              </a:rPr>
              <a:t>Encuestas</a:t>
            </a:r>
          </a:p>
        </p:txBody>
      </p:sp>
      <p:sp>
        <p:nvSpPr>
          <p:cNvPr id="28" name="27 Rectángulo redondeado"/>
          <p:cNvSpPr/>
          <p:nvPr/>
        </p:nvSpPr>
        <p:spPr>
          <a:xfrm>
            <a:off x="5148263" y="3213100"/>
            <a:ext cx="2879725" cy="72072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solidFill>
                  <a:schemeClr val="tx1"/>
                </a:solidFill>
              </a:rPr>
              <a:t>Diseño Experimental</a:t>
            </a:r>
          </a:p>
        </p:txBody>
      </p:sp>
      <p:sp>
        <p:nvSpPr>
          <p:cNvPr id="31" name="30 Rectángulo"/>
          <p:cNvSpPr/>
          <p:nvPr/>
        </p:nvSpPr>
        <p:spPr>
          <a:xfrm>
            <a:off x="4284663" y="4365625"/>
            <a:ext cx="2447925" cy="57626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solidFill>
                  <a:schemeClr val="tx1"/>
                </a:solidFill>
              </a:rPr>
              <a:t>Toma de muestras de Agua</a:t>
            </a:r>
          </a:p>
        </p:txBody>
      </p:sp>
      <p:sp>
        <p:nvSpPr>
          <p:cNvPr id="32" name="31 Rectángulo"/>
          <p:cNvSpPr/>
          <p:nvPr/>
        </p:nvSpPr>
        <p:spPr>
          <a:xfrm>
            <a:off x="5219700" y="5084763"/>
            <a:ext cx="2447925" cy="57626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solidFill>
                  <a:schemeClr val="tx1"/>
                </a:solidFill>
              </a:rPr>
              <a:t>Análisis Fisicoquímico del Agua</a:t>
            </a:r>
          </a:p>
        </p:txBody>
      </p:sp>
      <p:sp>
        <p:nvSpPr>
          <p:cNvPr id="33" name="32 Rectángulo"/>
          <p:cNvSpPr/>
          <p:nvPr/>
        </p:nvSpPr>
        <p:spPr>
          <a:xfrm>
            <a:off x="6372225" y="5805488"/>
            <a:ext cx="2447925" cy="57626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solidFill>
                  <a:schemeClr val="tx1"/>
                </a:solidFill>
              </a:rPr>
              <a:t>Ensayos Confirmatorios</a:t>
            </a:r>
          </a:p>
        </p:txBody>
      </p:sp>
      <p:cxnSp>
        <p:nvCxnSpPr>
          <p:cNvPr id="35" name="34 Conector recto de flecha"/>
          <p:cNvCxnSpPr/>
          <p:nvPr/>
        </p:nvCxnSpPr>
        <p:spPr>
          <a:xfrm rot="5400000">
            <a:off x="2483644" y="3067844"/>
            <a:ext cx="2889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rot="5400000">
            <a:off x="5941219" y="3067844"/>
            <a:ext cx="2889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p:cNvCxnSpPr>
            <a:stCxn id="28" idx="2"/>
          </p:cNvCxnSpPr>
          <p:nvPr/>
        </p:nvCxnSpPr>
        <p:spPr>
          <a:xfrm rot="5400000">
            <a:off x="6516687" y="4005263"/>
            <a:ext cx="142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795963" y="4076700"/>
            <a:ext cx="2089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rot="5400000">
            <a:off x="5653088" y="4221163"/>
            <a:ext cx="28733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Conector angular"/>
          <p:cNvCxnSpPr/>
          <p:nvPr/>
        </p:nvCxnSpPr>
        <p:spPr>
          <a:xfrm rot="16200000" flipH="1">
            <a:off x="7308057" y="4653756"/>
            <a:ext cx="1728788" cy="5746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rot="5400000">
            <a:off x="6589712" y="4579938"/>
            <a:ext cx="10080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0962"/>
                                        </p:tgtEl>
                                        <p:attrNameLst>
                                          <p:attrName>style.visibility</p:attrName>
                                        </p:attrNameLst>
                                      </p:cBhvr>
                                      <p:to>
                                        <p:strVal val="visible"/>
                                      </p:to>
                                    </p:set>
                                    <p:animEffect transition="in" filter="fade">
                                      <p:cBhvr>
                                        <p:cTn id="7" dur="1000"/>
                                        <p:tgtEl>
                                          <p:spTgt spid="40962"/>
                                        </p:tgtEl>
                                      </p:cBhvr>
                                    </p:animEffect>
                                    <p:anim calcmode="lin" valueType="num">
                                      <p:cBhvr>
                                        <p:cTn id="8" dur="1000" fill="hold"/>
                                        <p:tgtEl>
                                          <p:spTgt spid="40962"/>
                                        </p:tgtEl>
                                        <p:attrNameLst>
                                          <p:attrName>ppt_x</p:attrName>
                                        </p:attrNameLst>
                                      </p:cBhvr>
                                      <p:tavLst>
                                        <p:tav tm="0">
                                          <p:val>
                                            <p:strVal val="#ppt_x-.1"/>
                                          </p:val>
                                        </p:tav>
                                        <p:tav tm="100000">
                                          <p:val>
                                            <p:strVal val="#ppt_x"/>
                                          </p:val>
                                        </p:tav>
                                      </p:tavLst>
                                    </p:anim>
                                    <p:anim calcmode="lin" valueType="num">
                                      <p:cBhvr>
                                        <p:cTn id="9" dur="1000" fill="hold"/>
                                        <p:tgtEl>
                                          <p:spTgt spid="40962"/>
                                        </p:tgtEl>
                                        <p:attrNameLst>
                                          <p:attrName>ppt_y</p:attrName>
                                        </p:attrNameLst>
                                      </p:cBhvr>
                                      <p:tavLst>
                                        <p:tav tm="0">
                                          <p:val>
                                            <p:strVal val="#ppt_y"/>
                                          </p:val>
                                        </p:tav>
                                        <p:tav tm="100000">
                                          <p:val>
                                            <p:strVal val="#ppt_y"/>
                                          </p:val>
                                        </p:tav>
                                      </p:tavLst>
                                    </p:anim>
                                  </p:childTnLst>
                                </p:cTn>
                              </p:par>
                            </p:childTnLst>
                          </p:cTn>
                        </p:par>
                        <p:par>
                          <p:cTn id="10" fill="hold">
                            <p:stCondLst>
                              <p:cond delay="5900"/>
                            </p:stCondLst>
                            <p:childTnLst>
                              <p:par>
                                <p:cTn id="11" presetID="18" presetClass="entr" presetSubtype="1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Left)">
                                      <p:cBhvr>
                                        <p:cTn id="16" dur="500"/>
                                        <p:tgtEl>
                                          <p:spTgt spid="11"/>
                                        </p:tgtEl>
                                      </p:cBhvr>
                                    </p:animEffect>
                                  </p:childTnLst>
                                </p:cTn>
                              </p:par>
                              <p:par>
                                <p:cTn id="17" presetID="18" presetClass="entr" presetSubtype="1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downLeft)">
                                      <p:cBhvr>
                                        <p:cTn id="19" dur="500"/>
                                        <p:tgtEl>
                                          <p:spTgt spid="13"/>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Left)">
                                      <p:cBhvr>
                                        <p:cTn id="25" dur="500"/>
                                        <p:tgtEl>
                                          <p:spTgt spid="15"/>
                                        </p:tgtEl>
                                      </p:cBhvr>
                                    </p:animEffect>
                                  </p:childTnLst>
                                </p:cTn>
                              </p:par>
                              <p:par>
                                <p:cTn id="26" presetID="18" presetClass="entr" presetSubtype="12"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trips(downLeft)">
                                      <p:cBhvr>
                                        <p:cTn id="28" dur="500"/>
                                        <p:tgtEl>
                                          <p:spTgt spid="17"/>
                                        </p:tgtEl>
                                      </p:cBhvr>
                                    </p:animEffect>
                                  </p:childTnLst>
                                </p:cTn>
                              </p:par>
                              <p:par>
                                <p:cTn id="29" presetID="18" presetClass="entr" presetSubtype="12"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strips(downLeft)">
                                      <p:cBhvr>
                                        <p:cTn id="31" dur="500"/>
                                        <p:tgtEl>
                                          <p:spTgt spid="26"/>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strips(downLeft)">
                                      <p:cBhvr>
                                        <p:cTn id="34" dur="500"/>
                                        <p:tgtEl>
                                          <p:spTgt spid="27"/>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strips(downLeft)">
                                      <p:cBhvr>
                                        <p:cTn id="37" dur="500"/>
                                        <p:tgtEl>
                                          <p:spTgt spid="28"/>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strips(downLeft)">
                                      <p:cBhvr>
                                        <p:cTn id="40" dur="500"/>
                                        <p:tgtEl>
                                          <p:spTgt spid="31"/>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strips(downLeft)">
                                      <p:cBhvr>
                                        <p:cTn id="43" dur="500"/>
                                        <p:tgtEl>
                                          <p:spTgt spid="32"/>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Left)">
                                      <p:cBhvr>
                                        <p:cTn id="46" dur="500"/>
                                        <p:tgtEl>
                                          <p:spTgt spid="33"/>
                                        </p:tgtEl>
                                      </p:cBhvr>
                                    </p:animEffect>
                                  </p:childTnLst>
                                </p:cTn>
                              </p:par>
                              <p:par>
                                <p:cTn id="47" presetID="18" presetClass="entr" presetSubtype="12"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strips(downLeft)">
                                      <p:cBhvr>
                                        <p:cTn id="49" dur="500"/>
                                        <p:tgtEl>
                                          <p:spTgt spid="35"/>
                                        </p:tgtEl>
                                      </p:cBhvr>
                                    </p:animEffect>
                                  </p:childTnLst>
                                </p:cTn>
                              </p:par>
                              <p:par>
                                <p:cTn id="50" presetID="18" presetClass="entr" presetSubtype="12"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strips(downLeft)">
                                      <p:cBhvr>
                                        <p:cTn id="52" dur="500"/>
                                        <p:tgtEl>
                                          <p:spTgt spid="36"/>
                                        </p:tgtEl>
                                      </p:cBhvr>
                                    </p:animEffect>
                                  </p:childTnLst>
                                </p:cTn>
                              </p:par>
                              <p:par>
                                <p:cTn id="53" presetID="18" presetClass="entr" presetSubtype="12"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strips(downLeft)">
                                      <p:cBhvr>
                                        <p:cTn id="55" dur="500"/>
                                        <p:tgtEl>
                                          <p:spTgt spid="42"/>
                                        </p:tgtEl>
                                      </p:cBhvr>
                                    </p:animEffect>
                                  </p:childTnLst>
                                </p:cTn>
                              </p:par>
                              <p:par>
                                <p:cTn id="56" presetID="18" presetClass="entr" presetSubtype="12"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strips(downLeft)">
                                      <p:cBhvr>
                                        <p:cTn id="58" dur="500"/>
                                        <p:tgtEl>
                                          <p:spTgt spid="44"/>
                                        </p:tgtEl>
                                      </p:cBhvr>
                                    </p:animEffect>
                                  </p:childTnLst>
                                </p:cTn>
                              </p:par>
                              <p:par>
                                <p:cTn id="59" presetID="18" presetClass="entr" presetSubtype="12"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strips(downLeft)">
                                      <p:cBhvr>
                                        <p:cTn id="61" dur="500"/>
                                        <p:tgtEl>
                                          <p:spTgt spid="48"/>
                                        </p:tgtEl>
                                      </p:cBhvr>
                                    </p:animEffect>
                                  </p:childTnLst>
                                </p:cTn>
                              </p:par>
                              <p:par>
                                <p:cTn id="62" presetID="18" presetClass="entr" presetSubtype="12"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strips(downLeft)">
                                      <p:cBhvr>
                                        <p:cTn id="64" dur="500"/>
                                        <p:tgtEl>
                                          <p:spTgt spid="50"/>
                                        </p:tgtEl>
                                      </p:cBhvr>
                                    </p:animEffect>
                                  </p:childTnLst>
                                </p:cTn>
                              </p:par>
                              <p:par>
                                <p:cTn id="65" presetID="18" presetClass="entr" presetSubtype="12"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strips(downLeft)">
                                      <p:cBhvr>
                                        <p:cTn id="6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14" grpId="0" animBg="1"/>
      <p:bldP spid="15" grpId="0" animBg="1"/>
      <p:bldP spid="27" grpId="0" animBg="1"/>
      <p:bldP spid="28" grpId="0" animBg="1"/>
      <p:bldP spid="31"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12775" y="228600"/>
            <a:ext cx="8153400" cy="990600"/>
          </a:xfrm>
        </p:spPr>
        <p:txBody>
          <a:bodyPr/>
          <a:lstStyle/>
          <a:p>
            <a:pPr algn="ctr" eaLnBrk="1" hangingPunct="1"/>
            <a:r>
              <a:rPr lang="es-AR" sz="3600" dirty="0" smtClean="0">
                <a:solidFill>
                  <a:schemeClr val="accent2"/>
                </a:solidFill>
              </a:rPr>
              <a:t>PROCESAMIENTO DE DATOS</a:t>
            </a:r>
            <a:endParaRPr lang="es-AR" dirty="0" smtClean="0">
              <a:solidFill>
                <a:schemeClr val="accent2"/>
              </a:solidFill>
            </a:endParaRPr>
          </a:p>
        </p:txBody>
      </p:sp>
      <p:sp>
        <p:nvSpPr>
          <p:cNvPr id="5" name="4 Marcador de contenido"/>
          <p:cNvSpPr>
            <a:spLocks noGrp="1"/>
          </p:cNvSpPr>
          <p:nvPr>
            <p:ph sz="quarter" idx="1"/>
          </p:nvPr>
        </p:nvSpPr>
        <p:spPr>
          <a:xfrm>
            <a:off x="0" y="1600200"/>
            <a:ext cx="9144000" cy="5257800"/>
          </a:xfrm>
        </p:spPr>
        <p:txBody>
          <a:bodyPr>
            <a:normAutofit/>
          </a:bodyPr>
          <a:lstStyle/>
          <a:p>
            <a:pPr marL="0" indent="0" algn="just" eaLnBrk="1" fontAlgn="auto" hangingPunct="1">
              <a:spcAft>
                <a:spcPts val="0"/>
              </a:spcAft>
              <a:buFont typeface="Wingdings"/>
              <a:buNone/>
              <a:defRPr/>
            </a:pPr>
            <a:r>
              <a:rPr lang="es-AR" sz="3000" i="1" dirty="0" smtClean="0">
                <a:solidFill>
                  <a:schemeClr val="bg2">
                    <a:lumMod val="50000"/>
                  </a:schemeClr>
                </a:solidFill>
              </a:rPr>
              <a:t>Es el conjunto de actividades que tiene por objetivo organizar los datos para que constituyan un todo coherente</a:t>
            </a:r>
            <a:endParaRPr lang="es-AR" dirty="0" smtClean="0">
              <a:solidFill>
                <a:schemeClr val="bg2">
                  <a:lumMod val="50000"/>
                </a:schemeClr>
              </a:solidFill>
            </a:endParaRPr>
          </a:p>
          <a:p>
            <a:pPr marL="274320" indent="-274320" eaLnBrk="1" fontAlgn="auto" hangingPunct="1">
              <a:spcAft>
                <a:spcPts val="0"/>
              </a:spcAft>
              <a:buFont typeface="Wingdings"/>
              <a:buNone/>
              <a:defRPr/>
            </a:pPr>
            <a:r>
              <a:rPr lang="es-ES_tradnl" dirty="0" smtClean="0">
                <a:solidFill>
                  <a:schemeClr val="accent3"/>
                </a:solidFill>
              </a:rPr>
              <a:t>   </a:t>
            </a:r>
            <a:endParaRPr lang="es-AR" sz="800" dirty="0" smtClean="0"/>
          </a:p>
          <a:p>
            <a:pPr marL="274320" indent="-274320" eaLnBrk="1" fontAlgn="auto" hangingPunct="1">
              <a:spcAft>
                <a:spcPts val="0"/>
              </a:spcAft>
              <a:buFont typeface="Wingdings"/>
              <a:buChar char=""/>
              <a:defRPr/>
            </a:pPr>
            <a:r>
              <a:rPr lang="es-ES" dirty="0" smtClean="0">
                <a:solidFill>
                  <a:schemeClr val="bg2">
                    <a:lumMod val="50000"/>
                  </a:schemeClr>
                </a:solidFill>
              </a:rPr>
              <a:t> REPRESENTACIÓN SEMI-TABULAR </a:t>
            </a:r>
            <a:r>
              <a:rPr lang="es-ES" dirty="0" smtClean="0"/>
              <a:t>: Se</a:t>
            </a:r>
            <a:r>
              <a:rPr lang="es-AR" dirty="0" smtClean="0"/>
              <a:t> incorporan cifras a un texto, y se resaltan dichas cifras para mejorar su comprensión. </a:t>
            </a:r>
          </a:p>
          <a:p>
            <a:pPr marL="274320" indent="-274320" eaLnBrk="1" fontAlgn="auto" hangingPunct="1">
              <a:spcAft>
                <a:spcPts val="0"/>
              </a:spcAft>
              <a:buFont typeface="Wingdings"/>
              <a:buNone/>
              <a:defRPr/>
            </a:pPr>
            <a:r>
              <a:rPr lang="es-AR" dirty="0" smtClean="0">
                <a:solidFill>
                  <a:schemeClr val="accent4">
                    <a:lumMod val="75000"/>
                  </a:schemeClr>
                </a:solidFill>
              </a:rPr>
              <a:t>    “En Chile  sus habitantes profesan distintas  religiones ( censo de 1985)  7.000.000 se declaran Católicos ( 63,6%) 3.465.000  Evangélicos ( 31,4%)    y  154.000  Adventistas  (1,4%)”</a:t>
            </a:r>
            <a:endParaRPr lang="es-ES" dirty="0" smtClean="0">
              <a:solidFill>
                <a:schemeClr val="accent4">
                  <a:lumMod val="75000"/>
                </a:schemeClr>
              </a:solidFill>
            </a:endParaRPr>
          </a:p>
          <a:p>
            <a:pPr marL="274320" indent="-274320" eaLnBrk="1" fontAlgn="auto" hangingPunct="1">
              <a:spcAft>
                <a:spcPts val="0"/>
              </a:spcAft>
              <a:buFont typeface="Wingdings"/>
              <a:buNone/>
              <a:defRPr/>
            </a:pP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29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12775" y="228600"/>
            <a:ext cx="8153400" cy="990600"/>
          </a:xfrm>
        </p:spPr>
        <p:txBody>
          <a:bodyPr/>
          <a:lstStyle/>
          <a:p>
            <a:pPr algn="ctr" eaLnBrk="1" hangingPunct="1"/>
            <a:r>
              <a:rPr lang="es-AR" dirty="0" smtClean="0">
                <a:solidFill>
                  <a:schemeClr val="accent2"/>
                </a:solidFill>
              </a:rPr>
              <a:t>CONCLUSIONES</a:t>
            </a:r>
          </a:p>
        </p:txBody>
      </p:sp>
      <p:sp>
        <p:nvSpPr>
          <p:cNvPr id="5" name="4 Marcador de contenido"/>
          <p:cNvSpPr>
            <a:spLocks noGrp="1"/>
          </p:cNvSpPr>
          <p:nvPr>
            <p:ph sz="quarter" idx="1"/>
          </p:nvPr>
        </p:nvSpPr>
        <p:spPr>
          <a:xfrm>
            <a:off x="612775" y="1600200"/>
            <a:ext cx="8153400" cy="4495800"/>
          </a:xfrm>
        </p:spPr>
        <p:txBody>
          <a:bodyPr/>
          <a:lstStyle/>
          <a:p>
            <a:pPr eaLnBrk="1" hangingPunct="1">
              <a:buFont typeface="Wingdings" pitchFamily="2" charset="2"/>
              <a:buNone/>
            </a:pPr>
            <a:r>
              <a:rPr lang="es-AR" sz="2800" dirty="0" smtClean="0"/>
              <a:t>En todo trabajo científico se llega resultados de los que se pueden extraer conclusiones.</a:t>
            </a:r>
          </a:p>
          <a:p>
            <a:pPr eaLnBrk="1" hangingPunct="1">
              <a:buFont typeface="Wingdings" pitchFamily="2" charset="2"/>
              <a:buNone/>
            </a:pPr>
            <a:r>
              <a:rPr lang="es-AR" sz="2800" dirty="0" smtClean="0"/>
              <a:t>El investigador informará a la comunidad científica sobre sus resultados mediante la confección y presentación de un informe, ya sea que la hipótesis haya sido confirmada o refutada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2100"/>
                            </p:stCondLst>
                            <p:childTnLst>
                              <p:par>
                                <p:cTn id="11" presetID="10"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par>
                          <p:cTn id="14" fill="hold">
                            <p:stCondLst>
                              <p:cond delay="4100"/>
                            </p:stCondLst>
                            <p:childTnLst>
                              <p:par>
                                <p:cTn id="15" presetID="10"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673100" y="1202265"/>
            <a:ext cx="8839200" cy="2861734"/>
          </a:xfrm>
          <a:prstGeom prst="rect">
            <a:avLst/>
          </a:prstGeom>
        </p:spPr>
        <p:txBody>
          <a:bodyPr wrap="square" lIns="121900" tIns="121900" rIns="121900" bIns="121900" anchor="b" anchorCtr="0">
            <a:noAutofit/>
          </a:bodyPr>
          <a:lstStyle/>
          <a:p>
            <a:pPr algn="ctr"/>
            <a:r>
              <a:rPr lang="es-AR" sz="3200" b="1" dirty="0" smtClean="0">
                <a:solidFill>
                  <a:srgbClr val="0070C0"/>
                </a:solidFill>
                <a:latin typeface="Arial" panose="020B0604020202020204" pitchFamily="34" charset="0"/>
                <a:ea typeface="Times New Roman" panose="02020603050405020304" pitchFamily="18" charset="0"/>
              </a:rPr>
              <a:t>    </a:t>
            </a:r>
            <a:r>
              <a:rPr lang="es-AR" sz="6000" b="1" dirty="0" smtClean="0">
                <a:solidFill>
                  <a:srgbClr val="0070C0"/>
                </a:solidFill>
                <a:latin typeface="Arial" panose="020B0604020202020204" pitchFamily="34" charset="0"/>
                <a:ea typeface="Times New Roman" panose="02020603050405020304" pitchFamily="18" charset="0"/>
              </a:rPr>
              <a:t>DOCUMENTOS TÉCNICOS</a:t>
            </a:r>
            <a:r>
              <a:rPr lang="es-AR" sz="4000" b="1" dirty="0" smtClean="0">
                <a:solidFill>
                  <a:srgbClr val="0070C0"/>
                </a:solidFill>
                <a:latin typeface="Arial" panose="020B0604020202020204" pitchFamily="34" charset="0"/>
                <a:ea typeface="Times New Roman" panose="02020603050405020304" pitchFamily="18" charset="0"/>
              </a:rPr>
              <a:t> </a:t>
            </a:r>
            <a:endParaRPr lang="en" sz="4000" b="1" dirty="0">
              <a:solidFill>
                <a:srgbClr val="0070C0"/>
              </a:solidFill>
            </a:endParaRPr>
          </a:p>
        </p:txBody>
      </p:sp>
    </p:spTree>
    <p:extLst>
      <p:ext uri="{BB962C8B-B14F-4D97-AF65-F5344CB8AC3E}">
        <p14:creationId xmlns:p14="http://schemas.microsoft.com/office/powerpoint/2010/main" val="119421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95536" y="188640"/>
            <a:ext cx="8126164" cy="990600"/>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just"/>
            <a:r>
              <a:rPr lang="es-ES_tradnl" sz="4400" b="1" spc="0" dirty="0" smtClean="0">
                <a:ln w="22225">
                  <a:solidFill>
                    <a:schemeClr val="accent2">
                      <a:lumMod val="50000"/>
                    </a:schemeClr>
                  </a:solidFill>
                  <a:prstDash val="solid"/>
                </a:ln>
                <a:solidFill>
                  <a:schemeClr val="accent3">
                    <a:lumMod val="75000"/>
                  </a:schemeClr>
                </a:solidFill>
              </a:rPr>
              <a:t>En cada trabajo de Ferias coexisten al menos dos Historias:</a:t>
            </a:r>
            <a:endParaRPr lang="es-AR" sz="4400" b="1" spc="0" dirty="0">
              <a:ln w="22225">
                <a:solidFill>
                  <a:schemeClr val="accent2">
                    <a:lumMod val="50000"/>
                  </a:schemeClr>
                </a:solidFill>
                <a:prstDash val="solid"/>
              </a:ln>
              <a:solidFill>
                <a:schemeClr val="accent3">
                  <a:lumMod val="75000"/>
                </a:schemeClr>
              </a:solidFill>
            </a:endParaRPr>
          </a:p>
        </p:txBody>
      </p:sp>
      <p:sp>
        <p:nvSpPr>
          <p:cNvPr id="3" name="2 Marcador de contenido"/>
          <p:cNvSpPr txBox="1">
            <a:spLocks/>
          </p:cNvSpPr>
          <p:nvPr/>
        </p:nvSpPr>
        <p:spPr>
          <a:xfrm>
            <a:off x="1117600" y="2703517"/>
            <a:ext cx="8026400" cy="4876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buFont typeface="Arial" charset="0"/>
              <a:buChar char="•"/>
            </a:pPr>
            <a:r>
              <a:rPr lang="es-ES_tradnl" sz="2800" b="1" dirty="0" smtClean="0">
                <a:effectLst>
                  <a:outerShdw blurRad="38100" dist="38100" dir="2700000" algn="tl">
                    <a:srgbClr val="000000">
                      <a:alpha val="43137"/>
                    </a:srgbClr>
                  </a:outerShdw>
                </a:effectLst>
              </a:rPr>
              <a:t>Una historia vinculada a su desarrollo formal; particularmente se exhibirán las preguntas o problemas generadoras, la estrategia metodológica empleada, los resultados obtenidos.</a:t>
            </a:r>
          </a:p>
          <a:p>
            <a:pPr marL="0" indent="0">
              <a:buNone/>
            </a:pPr>
            <a:endParaRPr lang="es-ES_tradnl" sz="2800" b="1" dirty="0" smtClean="0">
              <a:effectLst>
                <a:outerShdw blurRad="38100" dist="38100" dir="2700000" algn="tl">
                  <a:srgbClr val="000000">
                    <a:alpha val="43137"/>
                  </a:srgbClr>
                </a:outerShdw>
              </a:effectLst>
            </a:endParaRPr>
          </a:p>
          <a:p>
            <a:pPr>
              <a:buFont typeface="Arial" charset="0"/>
              <a:buChar char="•"/>
            </a:pPr>
            <a:r>
              <a:rPr lang="es-ES_tradnl" sz="2800" b="1" dirty="0" smtClean="0">
                <a:effectLst>
                  <a:outerShdw blurRad="38100" dist="38100" dir="2700000" algn="tl">
                    <a:srgbClr val="000000">
                      <a:alpha val="43137"/>
                    </a:srgbClr>
                  </a:outerShdw>
                </a:effectLst>
              </a:rPr>
              <a:t>Una Historia que da cuenta como el docente ha llevado adelante esa actividad con sus estudiantes</a:t>
            </a:r>
          </a:p>
          <a:p>
            <a:pPr>
              <a:buFont typeface="Arial" charset="0"/>
              <a:buChar char="•"/>
            </a:pPr>
            <a:endParaRPr lang="es-AR" sz="2800" dirty="0"/>
          </a:p>
          <a:p>
            <a:pPr>
              <a:buFont typeface="Arial" charset="0"/>
              <a:buChar char="•"/>
            </a:pPr>
            <a:endParaRPr lang="es-AR" sz="2800" dirty="0">
              <a:latin typeface="Verdana" pitchFamily="34" charset="0"/>
            </a:endParaRPr>
          </a:p>
          <a:p>
            <a:pPr marL="0" indent="0">
              <a:buNone/>
            </a:pPr>
            <a:endParaRPr lang="es-A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4771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bwMode="auto">
          <a:xfrm>
            <a:off x="1403351" y="2"/>
            <a:ext cx="74993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s-ES" altLang="es-ES" b="1" u="sng" dirty="0" smtClean="0">
                <a:solidFill>
                  <a:schemeClr val="bg2"/>
                </a:solidFill>
                <a:effectLst/>
              </a:rPr>
              <a:t>INFORME DE TRABAJO</a:t>
            </a:r>
          </a:p>
        </p:txBody>
      </p:sp>
      <p:graphicFrame>
        <p:nvGraphicFramePr>
          <p:cNvPr id="54394" name="Group 122"/>
          <p:cNvGraphicFramePr>
            <a:graphicFrameLocks noGrp="1"/>
          </p:cNvGraphicFramePr>
          <p:nvPr>
            <p:ph idx="4294967295"/>
            <p:extLst>
              <p:ext uri="{D42A27DB-BD31-4B8C-83A1-F6EECF244321}">
                <p14:modId xmlns:p14="http://schemas.microsoft.com/office/powerpoint/2010/main" val="1621271529"/>
              </p:ext>
            </p:extLst>
          </p:nvPr>
        </p:nvGraphicFramePr>
        <p:xfrm>
          <a:off x="179512" y="188640"/>
          <a:ext cx="8568952" cy="5851538"/>
        </p:xfrm>
        <a:graphic>
          <a:graphicData uri="http://schemas.openxmlformats.org/drawingml/2006/table">
            <a:tbl>
              <a:tblPr/>
              <a:tblGrid>
                <a:gridCol w="1872208"/>
                <a:gridCol w="6696744"/>
              </a:tblGrid>
              <a:tr h="304708">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0" u="none" strike="noStrike" cap="none" normalizeH="0" baseline="0" dirty="0" smtClean="0">
                          <a:ln>
                            <a:noFill/>
                          </a:ln>
                          <a:solidFill>
                            <a:schemeClr val="tx1"/>
                          </a:solidFill>
                          <a:effectLst/>
                          <a:latin typeface="Arial" charset="0"/>
                        </a:rPr>
                        <a:t>Concepto</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0" u="none" strike="noStrike" cap="none" normalizeH="0" baseline="0" smtClean="0">
                          <a:ln>
                            <a:noFill/>
                          </a:ln>
                          <a:solidFill>
                            <a:schemeClr val="tx1"/>
                          </a:solidFill>
                          <a:effectLst/>
                          <a:latin typeface="Arial" charset="0"/>
                        </a:rPr>
                        <a:t>Observaciones</a:t>
                      </a: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08">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dirty="0" smtClean="0">
                          <a:ln>
                            <a:noFill/>
                          </a:ln>
                          <a:solidFill>
                            <a:schemeClr val="tx1"/>
                          </a:solidFill>
                          <a:effectLst/>
                          <a:latin typeface="Arial" charset="0"/>
                        </a:rPr>
                        <a:t>Fecha</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smtClean="0">
                          <a:ln>
                            <a:noFill/>
                          </a:ln>
                          <a:solidFill>
                            <a:schemeClr val="tx1"/>
                          </a:solidFill>
                          <a:effectLst/>
                          <a:latin typeface="Arial" charset="0"/>
                        </a:rPr>
                        <a:t>Día, mes y año de inscripción del trabajo en la Feria Nacional</a:t>
                      </a: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7618">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dirty="0" smtClean="0">
                          <a:ln>
                            <a:noFill/>
                          </a:ln>
                          <a:solidFill>
                            <a:schemeClr val="tx1"/>
                          </a:solidFill>
                          <a:effectLst/>
                          <a:latin typeface="Arial" charset="0"/>
                        </a:rPr>
                        <a:t>Título</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Debe ser claro, breve, atractivo e informar acerca del objetivo fundamental</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de la indagación escolar llevada adelante por la clase.</a:t>
                      </a: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08">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smtClean="0">
                          <a:ln>
                            <a:noFill/>
                          </a:ln>
                          <a:solidFill>
                            <a:schemeClr val="tx1"/>
                          </a:solidFill>
                          <a:effectLst/>
                          <a:latin typeface="Arial" charset="0"/>
                        </a:rPr>
                        <a:t>Índice</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Numeración ordenada de los contenidos del trabajo.</a:t>
                      </a: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3437">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smtClean="0">
                          <a:ln>
                            <a:noFill/>
                          </a:ln>
                          <a:solidFill>
                            <a:schemeClr val="tx1"/>
                          </a:solidFill>
                          <a:effectLst/>
                          <a:latin typeface="Arial" charset="0"/>
                        </a:rPr>
                        <a:t>Resumen</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Describir en forma sintética todos los pasos de la indagación. El resumen</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sirve para dar al lector una idea clara y completa sobre el trabajo. Su extensión</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dirty="0" smtClean="0">
                          <a:ln>
                            <a:noFill/>
                          </a:ln>
                          <a:solidFill>
                            <a:schemeClr val="tx1"/>
                          </a:solidFill>
                          <a:effectLst/>
                          <a:latin typeface="Arial" charset="0"/>
                        </a:rPr>
                        <a:t>NO </a:t>
                      </a:r>
                      <a:r>
                        <a:rPr kumimoji="0" lang="es-ES" sz="1400" b="0" i="1" u="none" strike="noStrike" cap="none" normalizeH="0" baseline="0" dirty="0" smtClean="0">
                          <a:ln>
                            <a:noFill/>
                          </a:ln>
                          <a:solidFill>
                            <a:schemeClr val="tx1"/>
                          </a:solidFill>
                          <a:effectLst/>
                          <a:latin typeface="Arial" charset="0"/>
                        </a:rPr>
                        <a:t>debe exceder las </a:t>
                      </a:r>
                      <a:r>
                        <a:rPr kumimoji="0" lang="es-ES" sz="1400" b="1" i="1" u="none" strike="noStrike" cap="none" normalizeH="0" baseline="0" dirty="0" smtClean="0">
                          <a:ln>
                            <a:noFill/>
                          </a:ln>
                          <a:solidFill>
                            <a:schemeClr val="tx1"/>
                          </a:solidFill>
                          <a:effectLst/>
                          <a:latin typeface="Arial" charset="0"/>
                        </a:rPr>
                        <a:t>500 palabras</a:t>
                      </a:r>
                      <a:r>
                        <a:rPr kumimoji="0" lang="es-ES" sz="1400" b="0" i="1" u="none" strike="noStrike" cap="none" normalizeH="0" baseline="0" dirty="0" smtClean="0">
                          <a:ln>
                            <a:noFill/>
                          </a:ln>
                          <a:solidFill>
                            <a:schemeClr val="tx1"/>
                          </a:solidFill>
                          <a:effectLst/>
                          <a:latin typeface="Arial" charset="0"/>
                        </a:rPr>
                        <a:t>. Será idéntico al que se presente con</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la planilla de inscripción.</a:t>
                      </a: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6347">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dirty="0" smtClean="0">
                          <a:ln>
                            <a:noFill/>
                          </a:ln>
                          <a:solidFill>
                            <a:schemeClr val="tx1"/>
                          </a:solidFill>
                          <a:effectLst/>
                          <a:latin typeface="Arial" charset="0"/>
                        </a:rPr>
                        <a:t>Introducción</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En ella se exponen los antecedentes, marco teórico o referencial y razones</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que motivaron el trabajo, situación problemática, o precisión del problema,</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los objetivos e hipótesis, si hubiere. Debe quedar explícita la vinculación del</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proyecto presentado a los contenidos curriculares del año/grado en el área</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escogida.</a:t>
                      </a: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912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70" name="Group 50"/>
          <p:cNvGraphicFramePr>
            <a:graphicFrameLocks noGrp="1"/>
          </p:cNvGraphicFramePr>
          <p:nvPr>
            <p:ph idx="4294967295"/>
          </p:nvPr>
        </p:nvGraphicFramePr>
        <p:xfrm>
          <a:off x="1258888" y="188913"/>
          <a:ext cx="7499350" cy="6461328"/>
        </p:xfrm>
        <a:graphic>
          <a:graphicData uri="http://schemas.openxmlformats.org/drawingml/2006/table">
            <a:tbl>
              <a:tblPr/>
              <a:tblGrid>
                <a:gridCol w="1703387"/>
                <a:gridCol w="5795963"/>
              </a:tblGrid>
              <a:tr h="1523844">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dirty="0" smtClean="0">
                          <a:ln>
                            <a:noFill/>
                          </a:ln>
                          <a:solidFill>
                            <a:schemeClr val="tx1"/>
                          </a:solidFill>
                          <a:effectLst/>
                          <a:latin typeface="Arial" charset="0"/>
                        </a:rPr>
                        <a:t>Desarrollo</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s-ES" sz="2800" b="0" i="0" u="none" strike="noStrike" cap="none" normalizeH="0" baseline="0" dirty="0" smtClean="0">
                        <a:ln>
                          <a:noFill/>
                        </a:ln>
                        <a:solidFill>
                          <a:schemeClr val="tx1"/>
                        </a:solidFill>
                        <a:effectLst/>
                        <a:latin typeface="Verdana" pitchFamily="34" charset="0"/>
                      </a:endParaRPr>
                    </a:p>
                  </a:txBody>
                  <a:tcPr marT="45666" marB="456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Materiales y metodología. Materiales utilizados. Actividades llevadas a cabo</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durante la indagación, diseño de las experiencias, recolección y elaboración</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de los datos, métodos empleados. Planificación y ejecución de proyectos tecnológicos.</a:t>
                      </a:r>
                      <a:endParaRPr kumimoji="0" lang="es-ES" sz="2800" b="0" i="0" u="none" strike="noStrike" cap="none" normalizeH="0" baseline="0" dirty="0" smtClean="0">
                        <a:ln>
                          <a:noFill/>
                        </a:ln>
                        <a:solidFill>
                          <a:schemeClr val="tx1"/>
                        </a:solidFill>
                        <a:effectLst/>
                        <a:latin typeface="Verdana" pitchFamily="34" charset="0"/>
                      </a:endParaRPr>
                    </a:p>
                  </a:txBody>
                  <a:tcPr marT="45666" marB="456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492">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smtClean="0">
                          <a:ln>
                            <a:noFill/>
                          </a:ln>
                          <a:solidFill>
                            <a:schemeClr val="tx1"/>
                          </a:solidFill>
                          <a:effectLst/>
                          <a:latin typeface="Arial" charset="0"/>
                        </a:rPr>
                        <a:t>Resultados</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smtClean="0">
                          <a:ln>
                            <a:noFill/>
                          </a:ln>
                          <a:solidFill>
                            <a:schemeClr val="tx1"/>
                          </a:solidFill>
                          <a:effectLst/>
                          <a:latin typeface="Arial" charset="0"/>
                        </a:rPr>
                        <a:t>obtenidos</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s-ES" sz="2800" b="0" i="0" u="none" strike="noStrike" cap="none" normalizeH="0" baseline="0" smtClean="0">
                        <a:ln>
                          <a:noFill/>
                        </a:ln>
                        <a:solidFill>
                          <a:schemeClr val="tx1"/>
                        </a:solidFill>
                        <a:effectLst/>
                        <a:latin typeface="Verdana" pitchFamily="34" charset="0"/>
                      </a:endParaRPr>
                    </a:p>
                  </a:txBody>
                  <a:tcPr marT="45666" marB="456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Presentación de los resultados puros. Tablas, gráficos, figuras que expresen</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lo obtenido como producto de la indagación llevada a cabo. Presentación de</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productos/objetos tecnológicos, funcionamiento.</a:t>
                      </a:r>
                      <a:endParaRPr kumimoji="0" lang="es-ES" sz="2800" b="0" i="0" u="none" strike="noStrike" cap="none" normalizeH="0" baseline="0" dirty="0" smtClean="0">
                        <a:ln>
                          <a:noFill/>
                        </a:ln>
                        <a:solidFill>
                          <a:schemeClr val="tx1"/>
                        </a:solidFill>
                        <a:effectLst/>
                        <a:latin typeface="Verdana" pitchFamily="34" charset="0"/>
                      </a:endParaRPr>
                    </a:p>
                  </a:txBody>
                  <a:tcPr marT="45666" marB="456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7589">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smtClean="0">
                          <a:ln>
                            <a:noFill/>
                          </a:ln>
                          <a:solidFill>
                            <a:schemeClr val="tx1"/>
                          </a:solidFill>
                          <a:effectLst/>
                          <a:latin typeface="Arial" charset="0"/>
                        </a:rPr>
                        <a:t>Discusión</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s-ES" sz="2800" b="0" i="0" u="none" strike="noStrike" cap="none" normalizeH="0" baseline="0" smtClean="0">
                        <a:ln>
                          <a:noFill/>
                        </a:ln>
                        <a:solidFill>
                          <a:schemeClr val="tx1"/>
                        </a:solidFill>
                        <a:effectLst/>
                        <a:latin typeface="Verdana" pitchFamily="34" charset="0"/>
                      </a:endParaRPr>
                    </a:p>
                  </a:txBody>
                  <a:tcPr marT="45666" marB="456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smtClean="0">
                          <a:ln>
                            <a:noFill/>
                          </a:ln>
                          <a:solidFill>
                            <a:schemeClr val="tx1"/>
                          </a:solidFill>
                          <a:effectLst/>
                          <a:latin typeface="Arial" charset="0"/>
                        </a:rPr>
                        <a:t>Debate e interpretación de los resultados obtenidos en relación con otros resultados</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smtClean="0">
                          <a:ln>
                            <a:noFill/>
                          </a:ln>
                          <a:solidFill>
                            <a:schemeClr val="tx1"/>
                          </a:solidFill>
                          <a:effectLst/>
                          <a:latin typeface="Arial" charset="0"/>
                        </a:rPr>
                        <a:t>de trabajos similares.</a:t>
                      </a:r>
                    </a:p>
                  </a:txBody>
                  <a:tcPr marT="45666" marB="456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9200">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smtClean="0">
                          <a:ln>
                            <a:noFill/>
                          </a:ln>
                          <a:solidFill>
                            <a:schemeClr val="tx1"/>
                          </a:solidFill>
                          <a:effectLst/>
                          <a:latin typeface="Arial" charset="0"/>
                        </a:rPr>
                        <a:t>Conclusiones</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s-ES" sz="2800" b="0" i="0" u="none" strike="noStrike" cap="none" normalizeH="0" baseline="0" smtClean="0">
                        <a:ln>
                          <a:noFill/>
                        </a:ln>
                        <a:solidFill>
                          <a:schemeClr val="tx1"/>
                        </a:solidFill>
                        <a:effectLst/>
                        <a:latin typeface="Verdana" pitchFamily="34" charset="0"/>
                      </a:endParaRPr>
                    </a:p>
                  </a:txBody>
                  <a:tcPr marT="45666" marB="456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Constituye la respuesta que propone el indagador para el problema que originó</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la indagación de acuerdo con los datos recogidos y la teoría elaborada</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o aplicada. Debe redactarse en forma sencilla, exhibiendo concordancia con</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las hipótesis aceptadas. Como proyección pueden surgir nuevos problemas</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sobre la base de la indagación realizada.</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s-ES" sz="2800" b="0" i="0" u="none" strike="noStrike" cap="none" normalizeH="0" baseline="0" dirty="0" smtClean="0">
                        <a:ln>
                          <a:noFill/>
                        </a:ln>
                        <a:solidFill>
                          <a:schemeClr val="tx1"/>
                        </a:solidFill>
                        <a:effectLst/>
                        <a:latin typeface="Verdana" pitchFamily="34" charset="0"/>
                      </a:endParaRPr>
                    </a:p>
                  </a:txBody>
                  <a:tcPr marT="45666" marB="456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2075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72" name="Group 28"/>
          <p:cNvGraphicFramePr>
            <a:graphicFrameLocks noGrp="1"/>
          </p:cNvGraphicFramePr>
          <p:nvPr>
            <p:ph idx="4294967295"/>
            <p:extLst>
              <p:ext uri="{D42A27DB-BD31-4B8C-83A1-F6EECF244321}">
                <p14:modId xmlns:p14="http://schemas.microsoft.com/office/powerpoint/2010/main" val="3818571142"/>
              </p:ext>
            </p:extLst>
          </p:nvPr>
        </p:nvGraphicFramePr>
        <p:xfrm>
          <a:off x="395536" y="476672"/>
          <a:ext cx="8748464" cy="4680520"/>
        </p:xfrm>
        <a:graphic>
          <a:graphicData uri="http://schemas.openxmlformats.org/drawingml/2006/table">
            <a:tbl>
              <a:tblPr/>
              <a:tblGrid>
                <a:gridCol w="2183413"/>
                <a:gridCol w="6565051"/>
              </a:tblGrid>
              <a:tr h="2716985">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dirty="0" smtClean="0">
                          <a:ln>
                            <a:noFill/>
                          </a:ln>
                          <a:solidFill>
                            <a:schemeClr val="tx1"/>
                          </a:solidFill>
                          <a:effectLst/>
                          <a:latin typeface="Arial" charset="0"/>
                        </a:rPr>
                        <a:t>Bibliografía</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dirty="0" smtClean="0">
                          <a:ln>
                            <a:noFill/>
                          </a:ln>
                          <a:solidFill>
                            <a:schemeClr val="tx1"/>
                          </a:solidFill>
                          <a:effectLst/>
                          <a:latin typeface="Arial" charset="0"/>
                        </a:rPr>
                        <a:t>consultada</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s-ES" sz="28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Las referencias bibliográficas se escriben de acuerdo con un modelo utilizado</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universalmente: Apellido y nombre del autor, título del libro o revista, lugar,</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editorial, año de edición, número, volumen y página(s).Se presenta por orden</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alfabético de apellido del autor.</a:t>
                      </a:r>
                      <a:endParaRPr kumimoji="0" lang="es-ES" sz="2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3535">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1" i="1" u="none" strike="noStrike" cap="none" normalizeH="0" baseline="0" smtClean="0">
                          <a:ln>
                            <a:noFill/>
                          </a:ln>
                          <a:solidFill>
                            <a:schemeClr val="tx1"/>
                          </a:solidFill>
                          <a:effectLst/>
                          <a:latin typeface="Arial" charset="0"/>
                        </a:rPr>
                        <a:t>Agradecimientos</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s-ES" sz="28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Eventualmente, el reconocimiento del equipo expositor a las personas que</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hicieron sugerencias o le /s proporcionaron asesoría o ayuda, mencionando</a:t>
                      </a:r>
                    </a:p>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ES" sz="1400" b="0" i="1" u="none" strike="noStrike" cap="none" normalizeH="0" baseline="0" dirty="0" smtClean="0">
                          <a:ln>
                            <a:noFill/>
                          </a:ln>
                          <a:solidFill>
                            <a:schemeClr val="tx1"/>
                          </a:solidFill>
                          <a:effectLst/>
                          <a:latin typeface="Arial" charset="0"/>
                        </a:rPr>
                        <a:t>sus nombres y las instituciones a las cuales pertenecen.</a:t>
                      </a:r>
                      <a:endParaRPr kumimoji="0" lang="es-ES" sz="2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28148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913" y="1052513"/>
            <a:ext cx="11158537" cy="2054225"/>
          </a:xfrm>
        </p:spPr>
        <p:txBody>
          <a:bodyPr/>
          <a:lstStyle/>
          <a:p>
            <a:pPr eaLnBrk="1" hangingPunct="1"/>
            <a:r>
              <a:rPr lang="es-AR" sz="2900" smtClean="0"/>
              <a:t>FORMULACIÓN DEL PROBLEMA DE INVESTIGACIÓN</a:t>
            </a:r>
          </a:p>
        </p:txBody>
      </p:sp>
      <p:pic>
        <p:nvPicPr>
          <p:cNvPr id="4" name="3 Imagen" descr="cerebro20et6.jpg"/>
          <p:cNvPicPr>
            <a:picLocks noChangeAspect="1"/>
          </p:cNvPicPr>
          <p:nvPr/>
        </p:nvPicPr>
        <p:blipFill>
          <a:blip r:embed="rId3" cstate="print"/>
          <a:stretch>
            <a:fillRect/>
          </a:stretch>
        </p:blipFill>
        <p:spPr>
          <a:xfrm rot="21066287">
            <a:off x="4533507" y="3131806"/>
            <a:ext cx="2579078" cy="3094892"/>
          </a:xfrm>
          <a:prstGeom prst="rect">
            <a:avLst/>
          </a:prstGeom>
          <a:ln>
            <a:noFill/>
          </a:ln>
          <a:effectLst>
            <a:softEdge rad="112500"/>
          </a:effectLst>
        </p:spPr>
      </p:pic>
      <p:pic>
        <p:nvPicPr>
          <p:cNvPr id="5" name="4 Imagen" descr="331932-rompecabezas-del-cerebro--hombre-de-negocios-con-una-cuenta-para-resolver-puzzles.jpg"/>
          <p:cNvPicPr>
            <a:picLocks noChangeAspect="1"/>
          </p:cNvPicPr>
          <p:nvPr/>
        </p:nvPicPr>
        <p:blipFill>
          <a:blip r:embed="rId4" cstate="print"/>
          <a:srcRect b="4021"/>
          <a:stretch>
            <a:fillRect/>
          </a:stretch>
        </p:blipFill>
        <p:spPr>
          <a:xfrm>
            <a:off x="1691680" y="2852936"/>
            <a:ext cx="2664296" cy="367240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1"/>
            <a:ext cx="9055100" cy="6860871"/>
          </a:xfrm>
          <a:prstGeom prst="rect">
            <a:avLst/>
          </a:prstGeom>
        </p:spPr>
      </p:pic>
    </p:spTree>
    <p:extLst>
      <p:ext uri="{BB962C8B-B14F-4D97-AF65-F5344CB8AC3E}">
        <p14:creationId xmlns:p14="http://schemas.microsoft.com/office/powerpoint/2010/main" val="206097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10884"/>
          </a:xfrm>
          <a:prstGeom prst="rect">
            <a:avLst/>
          </a:prstGeom>
        </p:spPr>
      </p:pic>
    </p:spTree>
    <p:extLst>
      <p:ext uri="{BB962C8B-B14F-4D97-AF65-F5344CB8AC3E}">
        <p14:creationId xmlns:p14="http://schemas.microsoft.com/office/powerpoint/2010/main" val="69507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78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58300" cy="6858000"/>
          </a:xfrm>
          <a:prstGeom prst="rect">
            <a:avLst/>
          </a:prstGeom>
        </p:spPr>
      </p:pic>
    </p:spTree>
    <p:extLst>
      <p:ext uri="{BB962C8B-B14F-4D97-AF65-F5344CB8AC3E}">
        <p14:creationId xmlns:p14="http://schemas.microsoft.com/office/powerpoint/2010/main" val="3762043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800"/>
            <a:fld id="{7CD08052-46D4-4451-BCD3-D01F8058DAE8}" type="slidenum">
              <a:rPr lang="en-US">
                <a:solidFill>
                  <a:srgbClr val="FFFFFF">
                    <a:lumMod val="65000"/>
                  </a:srgbClr>
                </a:solidFill>
                <a:latin typeface="Calibri" panose="020F0502020204030204"/>
              </a:rPr>
              <a:pPr defTabSz="685800"/>
              <a:t>34</a:t>
            </a:fld>
            <a:endParaRPr lang="en-US">
              <a:solidFill>
                <a:srgbClr val="FFFFFF">
                  <a:lumMod val="65000"/>
                </a:srgbClr>
              </a:solidFill>
              <a:latin typeface="Calibri" panose="020F0502020204030204"/>
            </a:endParaRPr>
          </a:p>
        </p:txBody>
      </p:sp>
      <p:grpSp>
        <p:nvGrpSpPr>
          <p:cNvPr id="20" name="Group 19"/>
          <p:cNvGrpSpPr/>
          <p:nvPr/>
        </p:nvGrpSpPr>
        <p:grpSpPr>
          <a:xfrm rot="19662725">
            <a:off x="8149360" y="1477719"/>
            <a:ext cx="493171" cy="524061"/>
            <a:chOff x="10185401" y="2103304"/>
            <a:chExt cx="735012" cy="585788"/>
          </a:xfrm>
          <a:solidFill>
            <a:schemeClr val="accent3"/>
          </a:solidFill>
        </p:grpSpPr>
        <p:sp>
          <p:nvSpPr>
            <p:cNvPr id="21" name="Freeform 156"/>
            <p:cNvSpPr>
              <a:spLocks noEditPoints="1"/>
            </p:cNvSpPr>
            <p:nvPr userDrawn="1"/>
          </p:nvSpPr>
          <p:spPr bwMode="auto">
            <a:xfrm>
              <a:off x="10185401" y="2106479"/>
              <a:ext cx="360363" cy="582613"/>
            </a:xfrm>
            <a:custGeom>
              <a:avLst/>
              <a:gdLst>
                <a:gd name="T0" fmla="*/ 202 w 227"/>
                <a:gd name="T1" fmla="*/ 202 h 367"/>
                <a:gd name="T2" fmla="*/ 209 w 227"/>
                <a:gd name="T3" fmla="*/ 194 h 367"/>
                <a:gd name="T4" fmla="*/ 112 w 227"/>
                <a:gd name="T5" fmla="*/ 180 h 367"/>
                <a:gd name="T6" fmla="*/ 119 w 227"/>
                <a:gd name="T7" fmla="*/ 175 h 367"/>
                <a:gd name="T8" fmla="*/ 52 w 227"/>
                <a:gd name="T9" fmla="*/ 162 h 367"/>
                <a:gd name="T10" fmla="*/ 52 w 227"/>
                <a:gd name="T11" fmla="*/ 160 h 367"/>
                <a:gd name="T12" fmla="*/ 209 w 227"/>
                <a:gd name="T13" fmla="*/ 150 h 367"/>
                <a:gd name="T14" fmla="*/ 209 w 227"/>
                <a:gd name="T15" fmla="*/ 156 h 367"/>
                <a:gd name="T16" fmla="*/ 210 w 227"/>
                <a:gd name="T17" fmla="*/ 143 h 367"/>
                <a:gd name="T18" fmla="*/ 202 w 227"/>
                <a:gd name="T19" fmla="*/ 113 h 367"/>
                <a:gd name="T20" fmla="*/ 205 w 227"/>
                <a:gd name="T21" fmla="*/ 113 h 367"/>
                <a:gd name="T22" fmla="*/ 26 w 227"/>
                <a:gd name="T23" fmla="*/ 109 h 367"/>
                <a:gd name="T24" fmla="*/ 26 w 227"/>
                <a:gd name="T25" fmla="*/ 117 h 367"/>
                <a:gd name="T26" fmla="*/ 31 w 227"/>
                <a:gd name="T27" fmla="*/ 116 h 367"/>
                <a:gd name="T28" fmla="*/ 27 w 227"/>
                <a:gd name="T29" fmla="*/ 112 h 367"/>
                <a:gd name="T30" fmla="*/ 110 w 227"/>
                <a:gd name="T31" fmla="*/ 108 h 367"/>
                <a:gd name="T32" fmla="*/ 100 w 227"/>
                <a:gd name="T33" fmla="*/ 120 h 367"/>
                <a:gd name="T34" fmla="*/ 110 w 227"/>
                <a:gd name="T35" fmla="*/ 108 h 367"/>
                <a:gd name="T36" fmla="*/ 27 w 227"/>
                <a:gd name="T37" fmla="*/ 80 h 367"/>
                <a:gd name="T38" fmla="*/ 30 w 227"/>
                <a:gd name="T39" fmla="*/ 72 h 367"/>
                <a:gd name="T40" fmla="*/ 176 w 227"/>
                <a:gd name="T41" fmla="*/ 84 h 367"/>
                <a:gd name="T42" fmla="*/ 185 w 227"/>
                <a:gd name="T43" fmla="*/ 70 h 367"/>
                <a:gd name="T44" fmla="*/ 127 w 227"/>
                <a:gd name="T45" fmla="*/ 25 h 367"/>
                <a:gd name="T46" fmla="*/ 127 w 227"/>
                <a:gd name="T47" fmla="*/ 23 h 367"/>
                <a:gd name="T48" fmla="*/ 108 w 227"/>
                <a:gd name="T49" fmla="*/ 24 h 367"/>
                <a:gd name="T50" fmla="*/ 110 w 227"/>
                <a:gd name="T51" fmla="*/ 21 h 367"/>
                <a:gd name="T52" fmla="*/ 121 w 227"/>
                <a:gd name="T53" fmla="*/ 2 h 367"/>
                <a:gd name="T54" fmla="*/ 151 w 227"/>
                <a:gd name="T55" fmla="*/ 8 h 367"/>
                <a:gd name="T56" fmla="*/ 176 w 227"/>
                <a:gd name="T57" fmla="*/ 27 h 367"/>
                <a:gd name="T58" fmla="*/ 205 w 227"/>
                <a:gd name="T59" fmla="*/ 61 h 367"/>
                <a:gd name="T60" fmla="*/ 223 w 227"/>
                <a:gd name="T61" fmla="*/ 112 h 367"/>
                <a:gd name="T62" fmla="*/ 227 w 227"/>
                <a:gd name="T63" fmla="*/ 173 h 367"/>
                <a:gd name="T64" fmla="*/ 214 w 227"/>
                <a:gd name="T65" fmla="*/ 230 h 367"/>
                <a:gd name="T66" fmla="*/ 184 w 227"/>
                <a:gd name="T67" fmla="*/ 282 h 367"/>
                <a:gd name="T68" fmla="*/ 136 w 227"/>
                <a:gd name="T69" fmla="*/ 328 h 367"/>
                <a:gd name="T70" fmla="*/ 78 w 227"/>
                <a:gd name="T71" fmla="*/ 358 h 367"/>
                <a:gd name="T72" fmla="*/ 41 w 227"/>
                <a:gd name="T73" fmla="*/ 367 h 367"/>
                <a:gd name="T74" fmla="*/ 38 w 227"/>
                <a:gd name="T75" fmla="*/ 364 h 367"/>
                <a:gd name="T76" fmla="*/ 35 w 227"/>
                <a:gd name="T77" fmla="*/ 359 h 367"/>
                <a:gd name="T78" fmla="*/ 38 w 227"/>
                <a:gd name="T79" fmla="*/ 354 h 367"/>
                <a:gd name="T80" fmla="*/ 96 w 227"/>
                <a:gd name="T81" fmla="*/ 296 h 367"/>
                <a:gd name="T82" fmla="*/ 142 w 227"/>
                <a:gd name="T83" fmla="*/ 227 h 367"/>
                <a:gd name="T84" fmla="*/ 154 w 227"/>
                <a:gd name="T85" fmla="*/ 193 h 367"/>
                <a:gd name="T86" fmla="*/ 117 w 227"/>
                <a:gd name="T87" fmla="*/ 202 h 367"/>
                <a:gd name="T88" fmla="*/ 77 w 227"/>
                <a:gd name="T89" fmla="*/ 196 h 367"/>
                <a:gd name="T90" fmla="*/ 41 w 227"/>
                <a:gd name="T91" fmla="*/ 176 h 367"/>
                <a:gd name="T92" fmla="*/ 10 w 227"/>
                <a:gd name="T93" fmla="*/ 142 h 367"/>
                <a:gd name="T94" fmla="*/ 0 w 227"/>
                <a:gd name="T95" fmla="*/ 91 h 367"/>
                <a:gd name="T96" fmla="*/ 19 w 227"/>
                <a:gd name="T97" fmla="*/ 41 h 367"/>
                <a:gd name="T98" fmla="*/ 62 w 227"/>
                <a:gd name="T99" fmla="*/ 8 h 367"/>
                <a:gd name="T100" fmla="*/ 107 w 227"/>
                <a:gd name="T10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7" h="367">
                  <a:moveTo>
                    <a:pt x="209" y="194"/>
                  </a:moveTo>
                  <a:lnTo>
                    <a:pt x="202" y="202"/>
                  </a:lnTo>
                  <a:lnTo>
                    <a:pt x="208" y="202"/>
                  </a:lnTo>
                  <a:lnTo>
                    <a:pt x="209" y="194"/>
                  </a:lnTo>
                  <a:close/>
                  <a:moveTo>
                    <a:pt x="119" y="175"/>
                  </a:moveTo>
                  <a:lnTo>
                    <a:pt x="112" y="180"/>
                  </a:lnTo>
                  <a:lnTo>
                    <a:pt x="115" y="180"/>
                  </a:lnTo>
                  <a:lnTo>
                    <a:pt x="119" y="175"/>
                  </a:lnTo>
                  <a:close/>
                  <a:moveTo>
                    <a:pt x="52" y="160"/>
                  </a:moveTo>
                  <a:lnTo>
                    <a:pt x="52" y="162"/>
                  </a:lnTo>
                  <a:lnTo>
                    <a:pt x="53" y="162"/>
                  </a:lnTo>
                  <a:lnTo>
                    <a:pt x="52" y="160"/>
                  </a:lnTo>
                  <a:close/>
                  <a:moveTo>
                    <a:pt x="210" y="143"/>
                  </a:moveTo>
                  <a:lnTo>
                    <a:pt x="209" y="150"/>
                  </a:lnTo>
                  <a:lnTo>
                    <a:pt x="206" y="156"/>
                  </a:lnTo>
                  <a:lnTo>
                    <a:pt x="209" y="156"/>
                  </a:lnTo>
                  <a:lnTo>
                    <a:pt x="212" y="156"/>
                  </a:lnTo>
                  <a:lnTo>
                    <a:pt x="210" y="143"/>
                  </a:lnTo>
                  <a:close/>
                  <a:moveTo>
                    <a:pt x="204" y="109"/>
                  </a:moveTo>
                  <a:lnTo>
                    <a:pt x="202" y="113"/>
                  </a:lnTo>
                  <a:lnTo>
                    <a:pt x="202" y="113"/>
                  </a:lnTo>
                  <a:lnTo>
                    <a:pt x="205" y="113"/>
                  </a:lnTo>
                  <a:lnTo>
                    <a:pt x="204" y="109"/>
                  </a:lnTo>
                  <a:close/>
                  <a:moveTo>
                    <a:pt x="26" y="109"/>
                  </a:moveTo>
                  <a:lnTo>
                    <a:pt x="24" y="110"/>
                  </a:lnTo>
                  <a:lnTo>
                    <a:pt x="26" y="117"/>
                  </a:lnTo>
                  <a:lnTo>
                    <a:pt x="27" y="124"/>
                  </a:lnTo>
                  <a:lnTo>
                    <a:pt x="31" y="116"/>
                  </a:lnTo>
                  <a:lnTo>
                    <a:pt x="28" y="113"/>
                  </a:lnTo>
                  <a:lnTo>
                    <a:pt x="27" y="112"/>
                  </a:lnTo>
                  <a:lnTo>
                    <a:pt x="26" y="109"/>
                  </a:lnTo>
                  <a:close/>
                  <a:moveTo>
                    <a:pt x="110" y="108"/>
                  </a:moveTo>
                  <a:lnTo>
                    <a:pt x="99" y="118"/>
                  </a:lnTo>
                  <a:lnTo>
                    <a:pt x="100" y="120"/>
                  </a:lnTo>
                  <a:lnTo>
                    <a:pt x="110" y="109"/>
                  </a:lnTo>
                  <a:lnTo>
                    <a:pt x="110" y="108"/>
                  </a:lnTo>
                  <a:close/>
                  <a:moveTo>
                    <a:pt x="30" y="72"/>
                  </a:moveTo>
                  <a:lnTo>
                    <a:pt x="27" y="80"/>
                  </a:lnTo>
                  <a:lnTo>
                    <a:pt x="31" y="75"/>
                  </a:lnTo>
                  <a:lnTo>
                    <a:pt x="30" y="72"/>
                  </a:lnTo>
                  <a:close/>
                  <a:moveTo>
                    <a:pt x="185" y="70"/>
                  </a:moveTo>
                  <a:lnTo>
                    <a:pt x="176" y="84"/>
                  </a:lnTo>
                  <a:lnTo>
                    <a:pt x="187" y="71"/>
                  </a:lnTo>
                  <a:lnTo>
                    <a:pt x="185" y="70"/>
                  </a:lnTo>
                  <a:close/>
                  <a:moveTo>
                    <a:pt x="127" y="23"/>
                  </a:moveTo>
                  <a:lnTo>
                    <a:pt x="127" y="25"/>
                  </a:lnTo>
                  <a:lnTo>
                    <a:pt x="129" y="23"/>
                  </a:lnTo>
                  <a:lnTo>
                    <a:pt x="127" y="23"/>
                  </a:lnTo>
                  <a:close/>
                  <a:moveTo>
                    <a:pt x="110" y="21"/>
                  </a:moveTo>
                  <a:lnTo>
                    <a:pt x="108" y="24"/>
                  </a:lnTo>
                  <a:lnTo>
                    <a:pt x="112" y="21"/>
                  </a:lnTo>
                  <a:lnTo>
                    <a:pt x="110" y="21"/>
                  </a:lnTo>
                  <a:close/>
                  <a:moveTo>
                    <a:pt x="107" y="0"/>
                  </a:moveTo>
                  <a:lnTo>
                    <a:pt x="121" y="2"/>
                  </a:lnTo>
                  <a:lnTo>
                    <a:pt x="137" y="4"/>
                  </a:lnTo>
                  <a:lnTo>
                    <a:pt x="151" y="8"/>
                  </a:lnTo>
                  <a:lnTo>
                    <a:pt x="164" y="16"/>
                  </a:lnTo>
                  <a:lnTo>
                    <a:pt x="176" y="27"/>
                  </a:lnTo>
                  <a:lnTo>
                    <a:pt x="192" y="42"/>
                  </a:lnTo>
                  <a:lnTo>
                    <a:pt x="205" y="61"/>
                  </a:lnTo>
                  <a:lnTo>
                    <a:pt x="214" y="80"/>
                  </a:lnTo>
                  <a:lnTo>
                    <a:pt x="223" y="112"/>
                  </a:lnTo>
                  <a:lnTo>
                    <a:pt x="227" y="144"/>
                  </a:lnTo>
                  <a:lnTo>
                    <a:pt x="227" y="173"/>
                  </a:lnTo>
                  <a:lnTo>
                    <a:pt x="223" y="202"/>
                  </a:lnTo>
                  <a:lnTo>
                    <a:pt x="214" y="230"/>
                  </a:lnTo>
                  <a:lnTo>
                    <a:pt x="202" y="256"/>
                  </a:lnTo>
                  <a:lnTo>
                    <a:pt x="184" y="282"/>
                  </a:lnTo>
                  <a:lnTo>
                    <a:pt x="161" y="307"/>
                  </a:lnTo>
                  <a:lnTo>
                    <a:pt x="136" y="328"/>
                  </a:lnTo>
                  <a:lnTo>
                    <a:pt x="108" y="345"/>
                  </a:lnTo>
                  <a:lnTo>
                    <a:pt x="78" y="358"/>
                  </a:lnTo>
                  <a:lnTo>
                    <a:pt x="45" y="367"/>
                  </a:lnTo>
                  <a:lnTo>
                    <a:pt x="41" y="367"/>
                  </a:lnTo>
                  <a:lnTo>
                    <a:pt x="40" y="366"/>
                  </a:lnTo>
                  <a:lnTo>
                    <a:pt x="38" y="364"/>
                  </a:lnTo>
                  <a:lnTo>
                    <a:pt x="36" y="362"/>
                  </a:lnTo>
                  <a:lnTo>
                    <a:pt x="35" y="359"/>
                  </a:lnTo>
                  <a:lnTo>
                    <a:pt x="36" y="357"/>
                  </a:lnTo>
                  <a:lnTo>
                    <a:pt x="38" y="354"/>
                  </a:lnTo>
                  <a:lnTo>
                    <a:pt x="69" y="326"/>
                  </a:lnTo>
                  <a:lnTo>
                    <a:pt x="96" y="296"/>
                  </a:lnTo>
                  <a:lnTo>
                    <a:pt x="121" y="262"/>
                  </a:lnTo>
                  <a:lnTo>
                    <a:pt x="142" y="227"/>
                  </a:lnTo>
                  <a:lnTo>
                    <a:pt x="144" y="224"/>
                  </a:lnTo>
                  <a:lnTo>
                    <a:pt x="154" y="193"/>
                  </a:lnTo>
                  <a:lnTo>
                    <a:pt x="137" y="199"/>
                  </a:lnTo>
                  <a:lnTo>
                    <a:pt x="117" y="202"/>
                  </a:lnTo>
                  <a:lnTo>
                    <a:pt x="96" y="201"/>
                  </a:lnTo>
                  <a:lnTo>
                    <a:pt x="77" y="196"/>
                  </a:lnTo>
                  <a:lnTo>
                    <a:pt x="58" y="188"/>
                  </a:lnTo>
                  <a:lnTo>
                    <a:pt x="41" y="176"/>
                  </a:lnTo>
                  <a:lnTo>
                    <a:pt x="23" y="160"/>
                  </a:lnTo>
                  <a:lnTo>
                    <a:pt x="10" y="142"/>
                  </a:lnTo>
                  <a:lnTo>
                    <a:pt x="2" y="120"/>
                  </a:lnTo>
                  <a:lnTo>
                    <a:pt x="0" y="91"/>
                  </a:lnTo>
                  <a:lnTo>
                    <a:pt x="6" y="65"/>
                  </a:lnTo>
                  <a:lnTo>
                    <a:pt x="19" y="41"/>
                  </a:lnTo>
                  <a:lnTo>
                    <a:pt x="39" y="23"/>
                  </a:lnTo>
                  <a:lnTo>
                    <a:pt x="62" y="8"/>
                  </a:lnTo>
                  <a:lnTo>
                    <a:pt x="90" y="0"/>
                  </a:lnTo>
                  <a:lnTo>
                    <a:pt x="107" y="0"/>
                  </a:lnTo>
                  <a:close/>
                </a:path>
              </a:pathLst>
            </a:custGeom>
            <a:grp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srgbClr val="0D0707"/>
                </a:solidFill>
                <a:latin typeface="Calibri" panose="020F0502020204030204"/>
              </a:endParaRPr>
            </a:p>
          </p:txBody>
        </p:sp>
        <p:sp>
          <p:nvSpPr>
            <p:cNvPr id="22" name="Freeform 157"/>
            <p:cNvSpPr>
              <a:spLocks noEditPoints="1"/>
            </p:cNvSpPr>
            <p:nvPr userDrawn="1"/>
          </p:nvSpPr>
          <p:spPr bwMode="auto">
            <a:xfrm>
              <a:off x="10558463" y="2103304"/>
              <a:ext cx="361950" cy="579438"/>
            </a:xfrm>
            <a:custGeom>
              <a:avLst/>
              <a:gdLst>
                <a:gd name="T0" fmla="*/ 176 w 228"/>
                <a:gd name="T1" fmla="*/ 174 h 365"/>
                <a:gd name="T2" fmla="*/ 177 w 228"/>
                <a:gd name="T3" fmla="*/ 174 h 365"/>
                <a:gd name="T4" fmla="*/ 83 w 228"/>
                <a:gd name="T5" fmla="*/ 173 h 365"/>
                <a:gd name="T6" fmla="*/ 80 w 228"/>
                <a:gd name="T7" fmla="*/ 177 h 365"/>
                <a:gd name="T8" fmla="*/ 88 w 228"/>
                <a:gd name="T9" fmla="*/ 120 h 365"/>
                <a:gd name="T10" fmla="*/ 58 w 228"/>
                <a:gd name="T11" fmla="*/ 165 h 365"/>
                <a:gd name="T12" fmla="*/ 88 w 228"/>
                <a:gd name="T13" fmla="*/ 123 h 365"/>
                <a:gd name="T14" fmla="*/ 206 w 228"/>
                <a:gd name="T15" fmla="*/ 112 h 365"/>
                <a:gd name="T16" fmla="*/ 206 w 228"/>
                <a:gd name="T17" fmla="*/ 114 h 365"/>
                <a:gd name="T18" fmla="*/ 38 w 228"/>
                <a:gd name="T19" fmla="*/ 80 h 365"/>
                <a:gd name="T20" fmla="*/ 25 w 228"/>
                <a:gd name="T21" fmla="*/ 98 h 365"/>
                <a:gd name="T22" fmla="*/ 25 w 228"/>
                <a:gd name="T23" fmla="*/ 109 h 365"/>
                <a:gd name="T24" fmla="*/ 189 w 228"/>
                <a:gd name="T25" fmla="*/ 73 h 365"/>
                <a:gd name="T26" fmla="*/ 177 w 228"/>
                <a:gd name="T27" fmla="*/ 101 h 365"/>
                <a:gd name="T28" fmla="*/ 189 w 228"/>
                <a:gd name="T29" fmla="*/ 78 h 365"/>
                <a:gd name="T30" fmla="*/ 191 w 228"/>
                <a:gd name="T31" fmla="*/ 77 h 365"/>
                <a:gd name="T32" fmla="*/ 97 w 228"/>
                <a:gd name="T33" fmla="*/ 52 h 365"/>
                <a:gd name="T34" fmla="*/ 66 w 228"/>
                <a:gd name="T35" fmla="*/ 101 h 365"/>
                <a:gd name="T36" fmla="*/ 98 w 228"/>
                <a:gd name="T37" fmla="*/ 52 h 365"/>
                <a:gd name="T38" fmla="*/ 53 w 228"/>
                <a:gd name="T39" fmla="*/ 40 h 365"/>
                <a:gd name="T40" fmla="*/ 33 w 228"/>
                <a:gd name="T41" fmla="*/ 67 h 365"/>
                <a:gd name="T42" fmla="*/ 159 w 228"/>
                <a:gd name="T43" fmla="*/ 35 h 365"/>
                <a:gd name="T44" fmla="*/ 159 w 228"/>
                <a:gd name="T45" fmla="*/ 37 h 365"/>
                <a:gd name="T46" fmla="*/ 87 w 228"/>
                <a:gd name="T47" fmla="*/ 31 h 365"/>
                <a:gd name="T48" fmla="*/ 87 w 228"/>
                <a:gd name="T49" fmla="*/ 35 h 365"/>
                <a:gd name="T50" fmla="*/ 93 w 228"/>
                <a:gd name="T51" fmla="*/ 22 h 365"/>
                <a:gd name="T52" fmla="*/ 92 w 228"/>
                <a:gd name="T53" fmla="*/ 25 h 365"/>
                <a:gd name="T54" fmla="*/ 108 w 228"/>
                <a:gd name="T55" fmla="*/ 0 h 365"/>
                <a:gd name="T56" fmla="*/ 138 w 228"/>
                <a:gd name="T57" fmla="*/ 2 h 365"/>
                <a:gd name="T58" fmla="*/ 165 w 228"/>
                <a:gd name="T59" fmla="*/ 16 h 365"/>
                <a:gd name="T60" fmla="*/ 193 w 228"/>
                <a:gd name="T61" fmla="*/ 42 h 365"/>
                <a:gd name="T62" fmla="*/ 215 w 228"/>
                <a:gd name="T63" fmla="*/ 80 h 365"/>
                <a:gd name="T64" fmla="*/ 228 w 228"/>
                <a:gd name="T65" fmla="*/ 144 h 365"/>
                <a:gd name="T66" fmla="*/ 224 w 228"/>
                <a:gd name="T67" fmla="*/ 200 h 365"/>
                <a:gd name="T68" fmla="*/ 203 w 228"/>
                <a:gd name="T69" fmla="*/ 255 h 365"/>
                <a:gd name="T70" fmla="*/ 161 w 228"/>
                <a:gd name="T71" fmla="*/ 306 h 365"/>
                <a:gd name="T72" fmla="*/ 109 w 228"/>
                <a:gd name="T73" fmla="*/ 344 h 365"/>
                <a:gd name="T74" fmla="*/ 45 w 228"/>
                <a:gd name="T75" fmla="*/ 365 h 365"/>
                <a:gd name="T76" fmla="*/ 39 w 228"/>
                <a:gd name="T77" fmla="*/ 365 h 365"/>
                <a:gd name="T78" fmla="*/ 37 w 228"/>
                <a:gd name="T79" fmla="*/ 361 h 365"/>
                <a:gd name="T80" fmla="*/ 37 w 228"/>
                <a:gd name="T81" fmla="*/ 356 h 365"/>
                <a:gd name="T82" fmla="*/ 70 w 228"/>
                <a:gd name="T83" fmla="*/ 326 h 365"/>
                <a:gd name="T84" fmla="*/ 122 w 228"/>
                <a:gd name="T85" fmla="*/ 262 h 365"/>
                <a:gd name="T86" fmla="*/ 144 w 228"/>
                <a:gd name="T87" fmla="*/ 224 h 365"/>
                <a:gd name="T88" fmla="*/ 138 w 228"/>
                <a:gd name="T89" fmla="*/ 199 h 365"/>
                <a:gd name="T90" fmla="*/ 97 w 228"/>
                <a:gd name="T91" fmla="*/ 200 h 365"/>
                <a:gd name="T92" fmla="*/ 59 w 228"/>
                <a:gd name="T93" fmla="*/ 186 h 365"/>
                <a:gd name="T94" fmla="*/ 24 w 228"/>
                <a:gd name="T95" fmla="*/ 160 h 365"/>
                <a:gd name="T96" fmla="*/ 3 w 228"/>
                <a:gd name="T97" fmla="*/ 119 h 365"/>
                <a:gd name="T98" fmla="*/ 7 w 228"/>
                <a:gd name="T99" fmla="*/ 64 h 365"/>
                <a:gd name="T100" fmla="*/ 39 w 228"/>
                <a:gd name="T101" fmla="*/ 21 h 365"/>
                <a:gd name="T102" fmla="*/ 91 w 228"/>
                <a:gd name="T103"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8" h="365">
                  <a:moveTo>
                    <a:pt x="176" y="174"/>
                  </a:moveTo>
                  <a:lnTo>
                    <a:pt x="176" y="174"/>
                  </a:lnTo>
                  <a:lnTo>
                    <a:pt x="173" y="181"/>
                  </a:lnTo>
                  <a:lnTo>
                    <a:pt x="177" y="174"/>
                  </a:lnTo>
                  <a:lnTo>
                    <a:pt x="176" y="174"/>
                  </a:lnTo>
                  <a:close/>
                  <a:moveTo>
                    <a:pt x="83" y="173"/>
                  </a:moveTo>
                  <a:lnTo>
                    <a:pt x="79" y="177"/>
                  </a:lnTo>
                  <a:lnTo>
                    <a:pt x="80" y="177"/>
                  </a:lnTo>
                  <a:lnTo>
                    <a:pt x="83" y="173"/>
                  </a:lnTo>
                  <a:close/>
                  <a:moveTo>
                    <a:pt x="88" y="120"/>
                  </a:moveTo>
                  <a:lnTo>
                    <a:pt x="58" y="165"/>
                  </a:lnTo>
                  <a:lnTo>
                    <a:pt x="58" y="165"/>
                  </a:lnTo>
                  <a:lnTo>
                    <a:pt x="59" y="166"/>
                  </a:lnTo>
                  <a:lnTo>
                    <a:pt x="88" y="123"/>
                  </a:lnTo>
                  <a:lnTo>
                    <a:pt x="88" y="120"/>
                  </a:lnTo>
                  <a:close/>
                  <a:moveTo>
                    <a:pt x="206" y="112"/>
                  </a:moveTo>
                  <a:lnTo>
                    <a:pt x="206" y="114"/>
                  </a:lnTo>
                  <a:lnTo>
                    <a:pt x="206" y="114"/>
                  </a:lnTo>
                  <a:lnTo>
                    <a:pt x="206" y="112"/>
                  </a:lnTo>
                  <a:close/>
                  <a:moveTo>
                    <a:pt x="38" y="80"/>
                  </a:moveTo>
                  <a:lnTo>
                    <a:pt x="32" y="89"/>
                  </a:lnTo>
                  <a:lnTo>
                    <a:pt x="25" y="98"/>
                  </a:lnTo>
                  <a:lnTo>
                    <a:pt x="25" y="98"/>
                  </a:lnTo>
                  <a:lnTo>
                    <a:pt x="25" y="109"/>
                  </a:lnTo>
                  <a:lnTo>
                    <a:pt x="38" y="80"/>
                  </a:lnTo>
                  <a:close/>
                  <a:moveTo>
                    <a:pt x="189" y="73"/>
                  </a:moveTo>
                  <a:lnTo>
                    <a:pt x="153" y="126"/>
                  </a:lnTo>
                  <a:lnTo>
                    <a:pt x="177" y="101"/>
                  </a:lnTo>
                  <a:lnTo>
                    <a:pt x="177" y="101"/>
                  </a:lnTo>
                  <a:lnTo>
                    <a:pt x="189" y="78"/>
                  </a:lnTo>
                  <a:lnTo>
                    <a:pt x="190" y="77"/>
                  </a:lnTo>
                  <a:lnTo>
                    <a:pt x="191" y="77"/>
                  </a:lnTo>
                  <a:lnTo>
                    <a:pt x="189" y="73"/>
                  </a:lnTo>
                  <a:close/>
                  <a:moveTo>
                    <a:pt x="97" y="52"/>
                  </a:moveTo>
                  <a:lnTo>
                    <a:pt x="83" y="77"/>
                  </a:lnTo>
                  <a:lnTo>
                    <a:pt x="66" y="101"/>
                  </a:lnTo>
                  <a:lnTo>
                    <a:pt x="71" y="97"/>
                  </a:lnTo>
                  <a:lnTo>
                    <a:pt x="98" y="52"/>
                  </a:lnTo>
                  <a:lnTo>
                    <a:pt x="97" y="52"/>
                  </a:lnTo>
                  <a:close/>
                  <a:moveTo>
                    <a:pt x="53" y="40"/>
                  </a:moveTo>
                  <a:lnTo>
                    <a:pt x="41" y="52"/>
                  </a:lnTo>
                  <a:lnTo>
                    <a:pt x="33" y="67"/>
                  </a:lnTo>
                  <a:lnTo>
                    <a:pt x="53" y="40"/>
                  </a:lnTo>
                  <a:close/>
                  <a:moveTo>
                    <a:pt x="159" y="35"/>
                  </a:moveTo>
                  <a:lnTo>
                    <a:pt x="159" y="37"/>
                  </a:lnTo>
                  <a:lnTo>
                    <a:pt x="159" y="37"/>
                  </a:lnTo>
                  <a:lnTo>
                    <a:pt x="159" y="35"/>
                  </a:lnTo>
                  <a:close/>
                  <a:moveTo>
                    <a:pt x="87" y="31"/>
                  </a:moveTo>
                  <a:lnTo>
                    <a:pt x="80" y="42"/>
                  </a:lnTo>
                  <a:lnTo>
                    <a:pt x="87" y="35"/>
                  </a:lnTo>
                  <a:lnTo>
                    <a:pt x="87" y="31"/>
                  </a:lnTo>
                  <a:close/>
                  <a:moveTo>
                    <a:pt x="93" y="22"/>
                  </a:moveTo>
                  <a:lnTo>
                    <a:pt x="93" y="22"/>
                  </a:lnTo>
                  <a:lnTo>
                    <a:pt x="92" y="25"/>
                  </a:lnTo>
                  <a:lnTo>
                    <a:pt x="93" y="22"/>
                  </a:lnTo>
                  <a:close/>
                  <a:moveTo>
                    <a:pt x="108" y="0"/>
                  </a:moveTo>
                  <a:lnTo>
                    <a:pt x="122" y="1"/>
                  </a:lnTo>
                  <a:lnTo>
                    <a:pt x="138" y="2"/>
                  </a:lnTo>
                  <a:lnTo>
                    <a:pt x="152" y="8"/>
                  </a:lnTo>
                  <a:lnTo>
                    <a:pt x="165" y="16"/>
                  </a:lnTo>
                  <a:lnTo>
                    <a:pt x="177" y="26"/>
                  </a:lnTo>
                  <a:lnTo>
                    <a:pt x="193" y="42"/>
                  </a:lnTo>
                  <a:lnTo>
                    <a:pt x="206" y="60"/>
                  </a:lnTo>
                  <a:lnTo>
                    <a:pt x="215" y="80"/>
                  </a:lnTo>
                  <a:lnTo>
                    <a:pt x="224" y="111"/>
                  </a:lnTo>
                  <a:lnTo>
                    <a:pt x="228" y="144"/>
                  </a:lnTo>
                  <a:lnTo>
                    <a:pt x="228" y="173"/>
                  </a:lnTo>
                  <a:lnTo>
                    <a:pt x="224" y="200"/>
                  </a:lnTo>
                  <a:lnTo>
                    <a:pt x="215" y="229"/>
                  </a:lnTo>
                  <a:lnTo>
                    <a:pt x="203" y="255"/>
                  </a:lnTo>
                  <a:lnTo>
                    <a:pt x="185" y="281"/>
                  </a:lnTo>
                  <a:lnTo>
                    <a:pt x="161" y="306"/>
                  </a:lnTo>
                  <a:lnTo>
                    <a:pt x="136" y="327"/>
                  </a:lnTo>
                  <a:lnTo>
                    <a:pt x="109" y="344"/>
                  </a:lnTo>
                  <a:lnTo>
                    <a:pt x="77" y="357"/>
                  </a:lnTo>
                  <a:lnTo>
                    <a:pt x="45" y="365"/>
                  </a:lnTo>
                  <a:lnTo>
                    <a:pt x="42" y="365"/>
                  </a:lnTo>
                  <a:lnTo>
                    <a:pt x="39" y="365"/>
                  </a:lnTo>
                  <a:lnTo>
                    <a:pt x="38" y="362"/>
                  </a:lnTo>
                  <a:lnTo>
                    <a:pt x="37" y="361"/>
                  </a:lnTo>
                  <a:lnTo>
                    <a:pt x="36" y="359"/>
                  </a:lnTo>
                  <a:lnTo>
                    <a:pt x="37" y="356"/>
                  </a:lnTo>
                  <a:lnTo>
                    <a:pt x="38" y="353"/>
                  </a:lnTo>
                  <a:lnTo>
                    <a:pt x="70" y="326"/>
                  </a:lnTo>
                  <a:lnTo>
                    <a:pt x="97" y="296"/>
                  </a:lnTo>
                  <a:lnTo>
                    <a:pt x="122" y="262"/>
                  </a:lnTo>
                  <a:lnTo>
                    <a:pt x="143" y="226"/>
                  </a:lnTo>
                  <a:lnTo>
                    <a:pt x="144" y="224"/>
                  </a:lnTo>
                  <a:lnTo>
                    <a:pt x="155" y="192"/>
                  </a:lnTo>
                  <a:lnTo>
                    <a:pt x="138" y="199"/>
                  </a:lnTo>
                  <a:lnTo>
                    <a:pt x="118" y="201"/>
                  </a:lnTo>
                  <a:lnTo>
                    <a:pt x="97" y="200"/>
                  </a:lnTo>
                  <a:lnTo>
                    <a:pt x="77" y="195"/>
                  </a:lnTo>
                  <a:lnTo>
                    <a:pt x="59" y="186"/>
                  </a:lnTo>
                  <a:lnTo>
                    <a:pt x="42" y="175"/>
                  </a:lnTo>
                  <a:lnTo>
                    <a:pt x="24" y="160"/>
                  </a:lnTo>
                  <a:lnTo>
                    <a:pt x="11" y="141"/>
                  </a:lnTo>
                  <a:lnTo>
                    <a:pt x="3" y="119"/>
                  </a:lnTo>
                  <a:lnTo>
                    <a:pt x="0" y="90"/>
                  </a:lnTo>
                  <a:lnTo>
                    <a:pt x="7" y="64"/>
                  </a:lnTo>
                  <a:lnTo>
                    <a:pt x="20" y="40"/>
                  </a:lnTo>
                  <a:lnTo>
                    <a:pt x="39" y="21"/>
                  </a:lnTo>
                  <a:lnTo>
                    <a:pt x="63" y="8"/>
                  </a:lnTo>
                  <a:lnTo>
                    <a:pt x="91" y="0"/>
                  </a:lnTo>
                  <a:lnTo>
                    <a:pt x="108" y="0"/>
                  </a:lnTo>
                  <a:close/>
                </a:path>
              </a:pathLst>
            </a:custGeom>
            <a:grp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srgbClr val="0D0707"/>
                </a:solidFill>
                <a:latin typeface="Calibri" panose="020F0502020204030204"/>
              </a:endParaRPr>
            </a:p>
          </p:txBody>
        </p:sp>
      </p:grpSp>
      <p:grpSp>
        <p:nvGrpSpPr>
          <p:cNvPr id="23" name="Group 22"/>
          <p:cNvGrpSpPr/>
          <p:nvPr/>
        </p:nvGrpSpPr>
        <p:grpSpPr>
          <a:xfrm rot="20590931">
            <a:off x="337769" y="5721962"/>
            <a:ext cx="494237" cy="524060"/>
            <a:chOff x="1271588" y="5246115"/>
            <a:chExt cx="736600" cy="585787"/>
          </a:xfrm>
          <a:solidFill>
            <a:schemeClr val="accent3"/>
          </a:solidFill>
        </p:grpSpPr>
        <p:sp>
          <p:nvSpPr>
            <p:cNvPr id="24" name="Freeform 158"/>
            <p:cNvSpPr>
              <a:spLocks noEditPoints="1"/>
            </p:cNvSpPr>
            <p:nvPr userDrawn="1"/>
          </p:nvSpPr>
          <p:spPr bwMode="auto">
            <a:xfrm>
              <a:off x="1646238" y="5246115"/>
              <a:ext cx="361950" cy="582613"/>
            </a:xfrm>
            <a:custGeom>
              <a:avLst/>
              <a:gdLst>
                <a:gd name="T0" fmla="*/ 116 w 228"/>
                <a:gd name="T1" fmla="*/ 346 h 367"/>
                <a:gd name="T2" fmla="*/ 119 w 228"/>
                <a:gd name="T3" fmla="*/ 343 h 367"/>
                <a:gd name="T4" fmla="*/ 99 w 228"/>
                <a:gd name="T5" fmla="*/ 344 h 367"/>
                <a:gd name="T6" fmla="*/ 101 w 228"/>
                <a:gd name="T7" fmla="*/ 342 h 367"/>
                <a:gd name="T8" fmla="*/ 196 w 228"/>
                <a:gd name="T9" fmla="*/ 292 h 367"/>
                <a:gd name="T10" fmla="*/ 201 w 228"/>
                <a:gd name="T11" fmla="*/ 286 h 367"/>
                <a:gd name="T12" fmla="*/ 40 w 228"/>
                <a:gd name="T13" fmla="*/ 295 h 367"/>
                <a:gd name="T14" fmla="*/ 51 w 228"/>
                <a:gd name="T15" fmla="*/ 282 h 367"/>
                <a:gd name="T16" fmla="*/ 23 w 228"/>
                <a:gd name="T17" fmla="*/ 254 h 367"/>
                <a:gd name="T18" fmla="*/ 26 w 228"/>
                <a:gd name="T19" fmla="*/ 254 h 367"/>
                <a:gd name="T20" fmla="*/ 127 w 228"/>
                <a:gd name="T21" fmla="*/ 248 h 367"/>
                <a:gd name="T22" fmla="*/ 119 w 228"/>
                <a:gd name="T23" fmla="*/ 259 h 367"/>
                <a:gd name="T24" fmla="*/ 127 w 228"/>
                <a:gd name="T25" fmla="*/ 248 h 367"/>
                <a:gd name="T26" fmla="*/ 196 w 228"/>
                <a:gd name="T27" fmla="*/ 252 h 367"/>
                <a:gd name="T28" fmla="*/ 201 w 228"/>
                <a:gd name="T29" fmla="*/ 255 h 367"/>
                <a:gd name="T30" fmla="*/ 203 w 228"/>
                <a:gd name="T31" fmla="*/ 257 h 367"/>
                <a:gd name="T32" fmla="*/ 200 w 228"/>
                <a:gd name="T33" fmla="*/ 244 h 367"/>
                <a:gd name="T34" fmla="*/ 19 w 228"/>
                <a:gd name="T35" fmla="*/ 211 h 367"/>
                <a:gd name="T36" fmla="*/ 17 w 228"/>
                <a:gd name="T37" fmla="*/ 223 h 367"/>
                <a:gd name="T38" fmla="*/ 22 w 228"/>
                <a:gd name="T39" fmla="*/ 210 h 367"/>
                <a:gd name="T40" fmla="*/ 175 w 228"/>
                <a:gd name="T41" fmla="*/ 207 h 367"/>
                <a:gd name="T42" fmla="*/ 175 w 228"/>
                <a:gd name="T43" fmla="*/ 204 h 367"/>
                <a:gd name="T44" fmla="*/ 112 w 228"/>
                <a:gd name="T45" fmla="*/ 186 h 367"/>
                <a:gd name="T46" fmla="*/ 115 w 228"/>
                <a:gd name="T47" fmla="*/ 186 h 367"/>
                <a:gd name="T48" fmla="*/ 18 w 228"/>
                <a:gd name="T49" fmla="*/ 173 h 367"/>
                <a:gd name="T50" fmla="*/ 21 w 228"/>
                <a:gd name="T51" fmla="*/ 165 h 367"/>
                <a:gd name="T52" fmla="*/ 186 w 228"/>
                <a:gd name="T53" fmla="*/ 0 h 367"/>
                <a:gd name="T54" fmla="*/ 191 w 228"/>
                <a:gd name="T55" fmla="*/ 3 h 367"/>
                <a:gd name="T56" fmla="*/ 192 w 228"/>
                <a:gd name="T57" fmla="*/ 8 h 367"/>
                <a:gd name="T58" fmla="*/ 190 w 228"/>
                <a:gd name="T59" fmla="*/ 12 h 367"/>
                <a:gd name="T60" fmla="*/ 131 w 228"/>
                <a:gd name="T61" fmla="*/ 71 h 367"/>
                <a:gd name="T62" fmla="*/ 85 w 228"/>
                <a:gd name="T63" fmla="*/ 140 h 367"/>
                <a:gd name="T64" fmla="*/ 73 w 228"/>
                <a:gd name="T65" fmla="*/ 174 h 367"/>
                <a:gd name="T66" fmla="*/ 111 w 228"/>
                <a:gd name="T67" fmla="*/ 164 h 367"/>
                <a:gd name="T68" fmla="*/ 150 w 228"/>
                <a:gd name="T69" fmla="*/ 172 h 367"/>
                <a:gd name="T70" fmla="*/ 187 w 228"/>
                <a:gd name="T71" fmla="*/ 191 h 367"/>
                <a:gd name="T72" fmla="*/ 218 w 228"/>
                <a:gd name="T73" fmla="*/ 225 h 367"/>
                <a:gd name="T74" fmla="*/ 228 w 228"/>
                <a:gd name="T75" fmla="*/ 276 h 367"/>
                <a:gd name="T76" fmla="*/ 208 w 228"/>
                <a:gd name="T77" fmla="*/ 326 h 367"/>
                <a:gd name="T78" fmla="*/ 165 w 228"/>
                <a:gd name="T79" fmla="*/ 359 h 367"/>
                <a:gd name="T80" fmla="*/ 122 w 228"/>
                <a:gd name="T81" fmla="*/ 367 h 367"/>
                <a:gd name="T82" fmla="*/ 90 w 228"/>
                <a:gd name="T83" fmla="*/ 363 h 367"/>
                <a:gd name="T84" fmla="*/ 64 w 228"/>
                <a:gd name="T85" fmla="*/ 350 h 367"/>
                <a:gd name="T86" fmla="*/ 35 w 228"/>
                <a:gd name="T87" fmla="*/ 325 h 367"/>
                <a:gd name="T88" fmla="*/ 13 w 228"/>
                <a:gd name="T89" fmla="*/ 287 h 367"/>
                <a:gd name="T90" fmla="*/ 0 w 228"/>
                <a:gd name="T91" fmla="*/ 223 h 367"/>
                <a:gd name="T92" fmla="*/ 5 w 228"/>
                <a:gd name="T93" fmla="*/ 165 h 367"/>
                <a:gd name="T94" fmla="*/ 26 w 228"/>
                <a:gd name="T95" fmla="*/ 111 h 367"/>
                <a:gd name="T96" fmla="*/ 67 w 228"/>
                <a:gd name="T97" fmla="*/ 60 h 367"/>
                <a:gd name="T98" fmla="*/ 120 w 228"/>
                <a:gd name="T99" fmla="*/ 22 h 367"/>
                <a:gd name="T100" fmla="*/ 183 w 228"/>
                <a:gd name="T10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367">
                  <a:moveTo>
                    <a:pt x="119" y="343"/>
                  </a:moveTo>
                  <a:lnTo>
                    <a:pt x="116" y="346"/>
                  </a:lnTo>
                  <a:lnTo>
                    <a:pt x="119" y="346"/>
                  </a:lnTo>
                  <a:lnTo>
                    <a:pt x="119" y="343"/>
                  </a:lnTo>
                  <a:close/>
                  <a:moveTo>
                    <a:pt x="101" y="342"/>
                  </a:moveTo>
                  <a:lnTo>
                    <a:pt x="99" y="344"/>
                  </a:lnTo>
                  <a:lnTo>
                    <a:pt x="102" y="344"/>
                  </a:lnTo>
                  <a:lnTo>
                    <a:pt x="101" y="342"/>
                  </a:lnTo>
                  <a:close/>
                  <a:moveTo>
                    <a:pt x="201" y="286"/>
                  </a:moveTo>
                  <a:lnTo>
                    <a:pt x="196" y="292"/>
                  </a:lnTo>
                  <a:lnTo>
                    <a:pt x="199" y="293"/>
                  </a:lnTo>
                  <a:lnTo>
                    <a:pt x="201" y="286"/>
                  </a:lnTo>
                  <a:close/>
                  <a:moveTo>
                    <a:pt x="51" y="282"/>
                  </a:moveTo>
                  <a:lnTo>
                    <a:pt x="40" y="295"/>
                  </a:lnTo>
                  <a:lnTo>
                    <a:pt x="42" y="297"/>
                  </a:lnTo>
                  <a:lnTo>
                    <a:pt x="51" y="282"/>
                  </a:lnTo>
                  <a:close/>
                  <a:moveTo>
                    <a:pt x="26" y="254"/>
                  </a:moveTo>
                  <a:lnTo>
                    <a:pt x="23" y="254"/>
                  </a:lnTo>
                  <a:lnTo>
                    <a:pt x="23" y="257"/>
                  </a:lnTo>
                  <a:lnTo>
                    <a:pt x="26" y="254"/>
                  </a:lnTo>
                  <a:lnTo>
                    <a:pt x="26" y="254"/>
                  </a:lnTo>
                  <a:close/>
                  <a:moveTo>
                    <a:pt x="127" y="248"/>
                  </a:moveTo>
                  <a:lnTo>
                    <a:pt x="118" y="258"/>
                  </a:lnTo>
                  <a:lnTo>
                    <a:pt x="119" y="259"/>
                  </a:lnTo>
                  <a:lnTo>
                    <a:pt x="128" y="248"/>
                  </a:lnTo>
                  <a:lnTo>
                    <a:pt x="127" y="248"/>
                  </a:lnTo>
                  <a:close/>
                  <a:moveTo>
                    <a:pt x="200" y="244"/>
                  </a:moveTo>
                  <a:lnTo>
                    <a:pt x="196" y="252"/>
                  </a:lnTo>
                  <a:lnTo>
                    <a:pt x="199" y="253"/>
                  </a:lnTo>
                  <a:lnTo>
                    <a:pt x="201" y="255"/>
                  </a:lnTo>
                  <a:lnTo>
                    <a:pt x="201" y="258"/>
                  </a:lnTo>
                  <a:lnTo>
                    <a:pt x="203" y="257"/>
                  </a:lnTo>
                  <a:lnTo>
                    <a:pt x="203" y="250"/>
                  </a:lnTo>
                  <a:lnTo>
                    <a:pt x="200" y="244"/>
                  </a:lnTo>
                  <a:close/>
                  <a:moveTo>
                    <a:pt x="22" y="210"/>
                  </a:moveTo>
                  <a:lnTo>
                    <a:pt x="19" y="211"/>
                  </a:lnTo>
                  <a:lnTo>
                    <a:pt x="16" y="210"/>
                  </a:lnTo>
                  <a:lnTo>
                    <a:pt x="17" y="223"/>
                  </a:lnTo>
                  <a:lnTo>
                    <a:pt x="19" y="216"/>
                  </a:lnTo>
                  <a:lnTo>
                    <a:pt x="22" y="210"/>
                  </a:lnTo>
                  <a:close/>
                  <a:moveTo>
                    <a:pt x="175" y="204"/>
                  </a:moveTo>
                  <a:lnTo>
                    <a:pt x="175" y="207"/>
                  </a:lnTo>
                  <a:lnTo>
                    <a:pt x="177" y="206"/>
                  </a:lnTo>
                  <a:lnTo>
                    <a:pt x="175" y="204"/>
                  </a:lnTo>
                  <a:close/>
                  <a:moveTo>
                    <a:pt x="115" y="186"/>
                  </a:moveTo>
                  <a:lnTo>
                    <a:pt x="112" y="186"/>
                  </a:lnTo>
                  <a:lnTo>
                    <a:pt x="110" y="191"/>
                  </a:lnTo>
                  <a:lnTo>
                    <a:pt x="115" y="186"/>
                  </a:lnTo>
                  <a:close/>
                  <a:moveTo>
                    <a:pt x="21" y="165"/>
                  </a:moveTo>
                  <a:lnTo>
                    <a:pt x="18" y="173"/>
                  </a:lnTo>
                  <a:lnTo>
                    <a:pt x="25" y="165"/>
                  </a:lnTo>
                  <a:lnTo>
                    <a:pt x="21" y="165"/>
                  </a:lnTo>
                  <a:close/>
                  <a:moveTo>
                    <a:pt x="183" y="0"/>
                  </a:moveTo>
                  <a:lnTo>
                    <a:pt x="186" y="0"/>
                  </a:lnTo>
                  <a:lnTo>
                    <a:pt x="188" y="2"/>
                  </a:lnTo>
                  <a:lnTo>
                    <a:pt x="191" y="3"/>
                  </a:lnTo>
                  <a:lnTo>
                    <a:pt x="192" y="5"/>
                  </a:lnTo>
                  <a:lnTo>
                    <a:pt x="192" y="8"/>
                  </a:lnTo>
                  <a:lnTo>
                    <a:pt x="192" y="11"/>
                  </a:lnTo>
                  <a:lnTo>
                    <a:pt x="190" y="12"/>
                  </a:lnTo>
                  <a:lnTo>
                    <a:pt x="158" y="41"/>
                  </a:lnTo>
                  <a:lnTo>
                    <a:pt x="131" y="71"/>
                  </a:lnTo>
                  <a:lnTo>
                    <a:pt x="106" y="104"/>
                  </a:lnTo>
                  <a:lnTo>
                    <a:pt x="85" y="140"/>
                  </a:lnTo>
                  <a:lnTo>
                    <a:pt x="85" y="143"/>
                  </a:lnTo>
                  <a:lnTo>
                    <a:pt x="73" y="174"/>
                  </a:lnTo>
                  <a:lnTo>
                    <a:pt x="91" y="166"/>
                  </a:lnTo>
                  <a:lnTo>
                    <a:pt x="111" y="164"/>
                  </a:lnTo>
                  <a:lnTo>
                    <a:pt x="131" y="166"/>
                  </a:lnTo>
                  <a:lnTo>
                    <a:pt x="150" y="172"/>
                  </a:lnTo>
                  <a:lnTo>
                    <a:pt x="170" y="180"/>
                  </a:lnTo>
                  <a:lnTo>
                    <a:pt x="187" y="191"/>
                  </a:lnTo>
                  <a:lnTo>
                    <a:pt x="204" y="206"/>
                  </a:lnTo>
                  <a:lnTo>
                    <a:pt x="218" y="225"/>
                  </a:lnTo>
                  <a:lnTo>
                    <a:pt x="226" y="248"/>
                  </a:lnTo>
                  <a:lnTo>
                    <a:pt x="228" y="276"/>
                  </a:lnTo>
                  <a:lnTo>
                    <a:pt x="221" y="303"/>
                  </a:lnTo>
                  <a:lnTo>
                    <a:pt x="208" y="326"/>
                  </a:lnTo>
                  <a:lnTo>
                    <a:pt x="188" y="344"/>
                  </a:lnTo>
                  <a:lnTo>
                    <a:pt x="165" y="359"/>
                  </a:lnTo>
                  <a:lnTo>
                    <a:pt x="137" y="365"/>
                  </a:lnTo>
                  <a:lnTo>
                    <a:pt x="122" y="367"/>
                  </a:lnTo>
                  <a:lnTo>
                    <a:pt x="106" y="365"/>
                  </a:lnTo>
                  <a:lnTo>
                    <a:pt x="90" y="363"/>
                  </a:lnTo>
                  <a:lnTo>
                    <a:pt x="76" y="358"/>
                  </a:lnTo>
                  <a:lnTo>
                    <a:pt x="64" y="350"/>
                  </a:lnTo>
                  <a:lnTo>
                    <a:pt x="52" y="339"/>
                  </a:lnTo>
                  <a:lnTo>
                    <a:pt x="35" y="325"/>
                  </a:lnTo>
                  <a:lnTo>
                    <a:pt x="22" y="307"/>
                  </a:lnTo>
                  <a:lnTo>
                    <a:pt x="13" y="287"/>
                  </a:lnTo>
                  <a:lnTo>
                    <a:pt x="4" y="254"/>
                  </a:lnTo>
                  <a:lnTo>
                    <a:pt x="0" y="223"/>
                  </a:lnTo>
                  <a:lnTo>
                    <a:pt x="0" y="194"/>
                  </a:lnTo>
                  <a:lnTo>
                    <a:pt x="5" y="165"/>
                  </a:lnTo>
                  <a:lnTo>
                    <a:pt x="13" y="138"/>
                  </a:lnTo>
                  <a:lnTo>
                    <a:pt x="26" y="111"/>
                  </a:lnTo>
                  <a:lnTo>
                    <a:pt x="44" y="85"/>
                  </a:lnTo>
                  <a:lnTo>
                    <a:pt x="67" y="60"/>
                  </a:lnTo>
                  <a:lnTo>
                    <a:pt x="91" y="39"/>
                  </a:lnTo>
                  <a:lnTo>
                    <a:pt x="120" y="22"/>
                  </a:lnTo>
                  <a:lnTo>
                    <a:pt x="150" y="9"/>
                  </a:lnTo>
                  <a:lnTo>
                    <a:pt x="183" y="0"/>
                  </a:lnTo>
                  <a:close/>
                </a:path>
              </a:pathLst>
            </a:custGeom>
            <a:grp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srgbClr val="0D0707"/>
                </a:solidFill>
                <a:latin typeface="Calibri" panose="020F0502020204030204"/>
              </a:endParaRPr>
            </a:p>
          </p:txBody>
        </p:sp>
        <p:sp>
          <p:nvSpPr>
            <p:cNvPr id="25" name="Freeform 159"/>
            <p:cNvSpPr>
              <a:spLocks noEditPoints="1"/>
            </p:cNvSpPr>
            <p:nvPr userDrawn="1"/>
          </p:nvSpPr>
          <p:spPr bwMode="auto">
            <a:xfrm>
              <a:off x="1271588" y="5250877"/>
              <a:ext cx="361950" cy="581025"/>
            </a:xfrm>
            <a:custGeom>
              <a:avLst/>
              <a:gdLst>
                <a:gd name="T0" fmla="*/ 135 w 228"/>
                <a:gd name="T1" fmla="*/ 344 h 366"/>
                <a:gd name="T2" fmla="*/ 138 w 228"/>
                <a:gd name="T3" fmla="*/ 341 h 366"/>
                <a:gd name="T4" fmla="*/ 70 w 228"/>
                <a:gd name="T5" fmla="*/ 330 h 366"/>
                <a:gd name="T6" fmla="*/ 71 w 228"/>
                <a:gd name="T7" fmla="*/ 328 h 366"/>
                <a:gd name="T8" fmla="*/ 142 w 228"/>
                <a:gd name="T9" fmla="*/ 331 h 366"/>
                <a:gd name="T10" fmla="*/ 149 w 228"/>
                <a:gd name="T11" fmla="*/ 323 h 366"/>
                <a:gd name="T12" fmla="*/ 176 w 228"/>
                <a:gd name="T13" fmla="*/ 324 h 366"/>
                <a:gd name="T14" fmla="*/ 197 w 228"/>
                <a:gd name="T15" fmla="*/ 300 h 366"/>
                <a:gd name="T16" fmla="*/ 157 w 228"/>
                <a:gd name="T17" fmla="*/ 268 h 366"/>
                <a:gd name="T18" fmla="*/ 130 w 228"/>
                <a:gd name="T19" fmla="*/ 313 h 366"/>
                <a:gd name="T20" fmla="*/ 147 w 228"/>
                <a:gd name="T21" fmla="*/ 289 h 366"/>
                <a:gd name="T22" fmla="*/ 203 w 228"/>
                <a:gd name="T23" fmla="*/ 258 h 366"/>
                <a:gd name="T24" fmla="*/ 198 w 228"/>
                <a:gd name="T25" fmla="*/ 277 h 366"/>
                <a:gd name="T26" fmla="*/ 204 w 228"/>
                <a:gd name="T27" fmla="*/ 268 h 366"/>
                <a:gd name="T28" fmla="*/ 22 w 228"/>
                <a:gd name="T29" fmla="*/ 252 h 366"/>
                <a:gd name="T30" fmla="*/ 22 w 228"/>
                <a:gd name="T31" fmla="*/ 252 h 366"/>
                <a:gd name="T32" fmla="*/ 76 w 228"/>
                <a:gd name="T33" fmla="*/ 241 h 366"/>
                <a:gd name="T34" fmla="*/ 53 w 228"/>
                <a:gd name="T35" fmla="*/ 266 h 366"/>
                <a:gd name="T36" fmla="*/ 38 w 228"/>
                <a:gd name="T37" fmla="*/ 288 h 366"/>
                <a:gd name="T38" fmla="*/ 39 w 228"/>
                <a:gd name="T39" fmla="*/ 293 h 366"/>
                <a:gd name="T40" fmla="*/ 170 w 228"/>
                <a:gd name="T41" fmla="*/ 200 h 366"/>
                <a:gd name="T42" fmla="*/ 142 w 228"/>
                <a:gd name="T43" fmla="*/ 245 h 366"/>
                <a:gd name="T44" fmla="*/ 170 w 228"/>
                <a:gd name="T45" fmla="*/ 201 h 366"/>
                <a:gd name="T46" fmla="*/ 149 w 228"/>
                <a:gd name="T47" fmla="*/ 190 h 366"/>
                <a:gd name="T48" fmla="*/ 151 w 228"/>
                <a:gd name="T49" fmla="*/ 190 h 366"/>
                <a:gd name="T50" fmla="*/ 55 w 228"/>
                <a:gd name="T51" fmla="*/ 184 h 366"/>
                <a:gd name="T52" fmla="*/ 53 w 228"/>
                <a:gd name="T53" fmla="*/ 192 h 366"/>
                <a:gd name="T54" fmla="*/ 55 w 228"/>
                <a:gd name="T55" fmla="*/ 184 h 366"/>
                <a:gd name="T56" fmla="*/ 186 w 228"/>
                <a:gd name="T57" fmla="*/ 0 h 366"/>
                <a:gd name="T58" fmla="*/ 191 w 228"/>
                <a:gd name="T59" fmla="*/ 2 h 366"/>
                <a:gd name="T60" fmla="*/ 193 w 228"/>
                <a:gd name="T61" fmla="*/ 8 h 366"/>
                <a:gd name="T62" fmla="*/ 190 w 228"/>
                <a:gd name="T63" fmla="*/ 13 h 366"/>
                <a:gd name="T64" fmla="*/ 131 w 228"/>
                <a:gd name="T65" fmla="*/ 71 h 366"/>
                <a:gd name="T66" fmla="*/ 85 w 228"/>
                <a:gd name="T67" fmla="*/ 140 h 366"/>
                <a:gd name="T68" fmla="*/ 73 w 228"/>
                <a:gd name="T69" fmla="*/ 174 h 366"/>
                <a:gd name="T70" fmla="*/ 111 w 228"/>
                <a:gd name="T71" fmla="*/ 165 h 366"/>
                <a:gd name="T72" fmla="*/ 151 w 228"/>
                <a:gd name="T73" fmla="*/ 171 h 366"/>
                <a:gd name="T74" fmla="*/ 187 w 228"/>
                <a:gd name="T75" fmla="*/ 191 h 366"/>
                <a:gd name="T76" fmla="*/ 219 w 228"/>
                <a:gd name="T77" fmla="*/ 225 h 366"/>
                <a:gd name="T78" fmla="*/ 228 w 228"/>
                <a:gd name="T79" fmla="*/ 276 h 366"/>
                <a:gd name="T80" fmla="*/ 208 w 228"/>
                <a:gd name="T81" fmla="*/ 326 h 366"/>
                <a:gd name="T82" fmla="*/ 165 w 228"/>
                <a:gd name="T83" fmla="*/ 359 h 366"/>
                <a:gd name="T84" fmla="*/ 122 w 228"/>
                <a:gd name="T85" fmla="*/ 366 h 366"/>
                <a:gd name="T86" fmla="*/ 90 w 228"/>
                <a:gd name="T87" fmla="*/ 362 h 366"/>
                <a:gd name="T88" fmla="*/ 64 w 228"/>
                <a:gd name="T89" fmla="*/ 349 h 366"/>
                <a:gd name="T90" fmla="*/ 36 w 228"/>
                <a:gd name="T91" fmla="*/ 324 h 366"/>
                <a:gd name="T92" fmla="*/ 13 w 228"/>
                <a:gd name="T93" fmla="*/ 287 h 366"/>
                <a:gd name="T94" fmla="*/ 0 w 228"/>
                <a:gd name="T95" fmla="*/ 222 h 366"/>
                <a:gd name="T96" fmla="*/ 5 w 228"/>
                <a:gd name="T97" fmla="*/ 165 h 366"/>
                <a:gd name="T98" fmla="*/ 26 w 228"/>
                <a:gd name="T99" fmla="*/ 111 h 366"/>
                <a:gd name="T100" fmla="*/ 67 w 228"/>
                <a:gd name="T101" fmla="*/ 60 h 366"/>
                <a:gd name="T102" fmla="*/ 121 w 228"/>
                <a:gd name="T103" fmla="*/ 22 h 366"/>
                <a:gd name="T104" fmla="*/ 183 w 228"/>
                <a:gd name="T105"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366">
                  <a:moveTo>
                    <a:pt x="138" y="341"/>
                  </a:moveTo>
                  <a:lnTo>
                    <a:pt x="135" y="344"/>
                  </a:lnTo>
                  <a:lnTo>
                    <a:pt x="136" y="344"/>
                  </a:lnTo>
                  <a:lnTo>
                    <a:pt x="138" y="341"/>
                  </a:lnTo>
                  <a:close/>
                  <a:moveTo>
                    <a:pt x="71" y="328"/>
                  </a:moveTo>
                  <a:lnTo>
                    <a:pt x="70" y="330"/>
                  </a:lnTo>
                  <a:lnTo>
                    <a:pt x="70" y="330"/>
                  </a:lnTo>
                  <a:lnTo>
                    <a:pt x="71" y="328"/>
                  </a:lnTo>
                  <a:close/>
                  <a:moveTo>
                    <a:pt x="149" y="323"/>
                  </a:moveTo>
                  <a:lnTo>
                    <a:pt x="142" y="331"/>
                  </a:lnTo>
                  <a:lnTo>
                    <a:pt x="143" y="334"/>
                  </a:lnTo>
                  <a:lnTo>
                    <a:pt x="149" y="323"/>
                  </a:lnTo>
                  <a:close/>
                  <a:moveTo>
                    <a:pt x="197" y="300"/>
                  </a:moveTo>
                  <a:lnTo>
                    <a:pt x="176" y="324"/>
                  </a:lnTo>
                  <a:lnTo>
                    <a:pt x="187" y="313"/>
                  </a:lnTo>
                  <a:lnTo>
                    <a:pt x="197" y="300"/>
                  </a:lnTo>
                  <a:close/>
                  <a:moveTo>
                    <a:pt x="162" y="266"/>
                  </a:moveTo>
                  <a:lnTo>
                    <a:pt x="157" y="268"/>
                  </a:lnTo>
                  <a:lnTo>
                    <a:pt x="144" y="292"/>
                  </a:lnTo>
                  <a:lnTo>
                    <a:pt x="130" y="313"/>
                  </a:lnTo>
                  <a:lnTo>
                    <a:pt x="131" y="313"/>
                  </a:lnTo>
                  <a:lnTo>
                    <a:pt x="147" y="289"/>
                  </a:lnTo>
                  <a:lnTo>
                    <a:pt x="162" y="266"/>
                  </a:lnTo>
                  <a:close/>
                  <a:moveTo>
                    <a:pt x="203" y="258"/>
                  </a:moveTo>
                  <a:lnTo>
                    <a:pt x="191" y="285"/>
                  </a:lnTo>
                  <a:lnTo>
                    <a:pt x="198" y="277"/>
                  </a:lnTo>
                  <a:lnTo>
                    <a:pt x="203" y="268"/>
                  </a:lnTo>
                  <a:lnTo>
                    <a:pt x="204" y="268"/>
                  </a:lnTo>
                  <a:lnTo>
                    <a:pt x="203" y="258"/>
                  </a:lnTo>
                  <a:close/>
                  <a:moveTo>
                    <a:pt x="22" y="252"/>
                  </a:moveTo>
                  <a:lnTo>
                    <a:pt x="22" y="252"/>
                  </a:lnTo>
                  <a:lnTo>
                    <a:pt x="22" y="252"/>
                  </a:lnTo>
                  <a:lnTo>
                    <a:pt x="22" y="252"/>
                  </a:lnTo>
                  <a:close/>
                  <a:moveTo>
                    <a:pt x="76" y="241"/>
                  </a:moveTo>
                  <a:lnTo>
                    <a:pt x="53" y="264"/>
                  </a:lnTo>
                  <a:lnTo>
                    <a:pt x="53" y="266"/>
                  </a:lnTo>
                  <a:lnTo>
                    <a:pt x="39" y="287"/>
                  </a:lnTo>
                  <a:lnTo>
                    <a:pt x="38" y="288"/>
                  </a:lnTo>
                  <a:lnTo>
                    <a:pt x="37" y="289"/>
                  </a:lnTo>
                  <a:lnTo>
                    <a:pt x="39" y="293"/>
                  </a:lnTo>
                  <a:lnTo>
                    <a:pt x="76" y="241"/>
                  </a:lnTo>
                  <a:close/>
                  <a:moveTo>
                    <a:pt x="170" y="200"/>
                  </a:moveTo>
                  <a:lnTo>
                    <a:pt x="140" y="243"/>
                  </a:lnTo>
                  <a:lnTo>
                    <a:pt x="142" y="245"/>
                  </a:lnTo>
                  <a:lnTo>
                    <a:pt x="170" y="201"/>
                  </a:lnTo>
                  <a:lnTo>
                    <a:pt x="170" y="201"/>
                  </a:lnTo>
                  <a:lnTo>
                    <a:pt x="170" y="200"/>
                  </a:lnTo>
                  <a:close/>
                  <a:moveTo>
                    <a:pt x="149" y="190"/>
                  </a:moveTo>
                  <a:lnTo>
                    <a:pt x="147" y="194"/>
                  </a:lnTo>
                  <a:lnTo>
                    <a:pt x="151" y="190"/>
                  </a:lnTo>
                  <a:lnTo>
                    <a:pt x="149" y="190"/>
                  </a:lnTo>
                  <a:close/>
                  <a:moveTo>
                    <a:pt x="55" y="184"/>
                  </a:moveTo>
                  <a:lnTo>
                    <a:pt x="51" y="192"/>
                  </a:lnTo>
                  <a:lnTo>
                    <a:pt x="53" y="192"/>
                  </a:lnTo>
                  <a:lnTo>
                    <a:pt x="54" y="191"/>
                  </a:lnTo>
                  <a:lnTo>
                    <a:pt x="55" y="184"/>
                  </a:lnTo>
                  <a:close/>
                  <a:moveTo>
                    <a:pt x="183" y="0"/>
                  </a:moveTo>
                  <a:lnTo>
                    <a:pt x="186" y="0"/>
                  </a:lnTo>
                  <a:lnTo>
                    <a:pt x="189" y="1"/>
                  </a:lnTo>
                  <a:lnTo>
                    <a:pt x="191" y="2"/>
                  </a:lnTo>
                  <a:lnTo>
                    <a:pt x="193" y="5"/>
                  </a:lnTo>
                  <a:lnTo>
                    <a:pt x="193" y="8"/>
                  </a:lnTo>
                  <a:lnTo>
                    <a:pt x="193" y="10"/>
                  </a:lnTo>
                  <a:lnTo>
                    <a:pt x="190" y="13"/>
                  </a:lnTo>
                  <a:lnTo>
                    <a:pt x="159" y="40"/>
                  </a:lnTo>
                  <a:lnTo>
                    <a:pt x="131" y="71"/>
                  </a:lnTo>
                  <a:lnTo>
                    <a:pt x="108" y="103"/>
                  </a:lnTo>
                  <a:lnTo>
                    <a:pt x="85" y="140"/>
                  </a:lnTo>
                  <a:lnTo>
                    <a:pt x="85" y="143"/>
                  </a:lnTo>
                  <a:lnTo>
                    <a:pt x="73" y="174"/>
                  </a:lnTo>
                  <a:lnTo>
                    <a:pt x="92" y="166"/>
                  </a:lnTo>
                  <a:lnTo>
                    <a:pt x="111" y="165"/>
                  </a:lnTo>
                  <a:lnTo>
                    <a:pt x="131" y="166"/>
                  </a:lnTo>
                  <a:lnTo>
                    <a:pt x="151" y="171"/>
                  </a:lnTo>
                  <a:lnTo>
                    <a:pt x="170" y="179"/>
                  </a:lnTo>
                  <a:lnTo>
                    <a:pt x="187" y="191"/>
                  </a:lnTo>
                  <a:lnTo>
                    <a:pt x="204" y="205"/>
                  </a:lnTo>
                  <a:lnTo>
                    <a:pt x="219" y="225"/>
                  </a:lnTo>
                  <a:lnTo>
                    <a:pt x="227" y="247"/>
                  </a:lnTo>
                  <a:lnTo>
                    <a:pt x="228" y="276"/>
                  </a:lnTo>
                  <a:lnTo>
                    <a:pt x="221" y="302"/>
                  </a:lnTo>
                  <a:lnTo>
                    <a:pt x="208" y="326"/>
                  </a:lnTo>
                  <a:lnTo>
                    <a:pt x="189" y="344"/>
                  </a:lnTo>
                  <a:lnTo>
                    <a:pt x="165" y="359"/>
                  </a:lnTo>
                  <a:lnTo>
                    <a:pt x="138" y="365"/>
                  </a:lnTo>
                  <a:lnTo>
                    <a:pt x="122" y="366"/>
                  </a:lnTo>
                  <a:lnTo>
                    <a:pt x="106" y="365"/>
                  </a:lnTo>
                  <a:lnTo>
                    <a:pt x="90" y="362"/>
                  </a:lnTo>
                  <a:lnTo>
                    <a:pt x="76" y="359"/>
                  </a:lnTo>
                  <a:lnTo>
                    <a:pt x="64" y="349"/>
                  </a:lnTo>
                  <a:lnTo>
                    <a:pt x="53" y="340"/>
                  </a:lnTo>
                  <a:lnTo>
                    <a:pt x="36" y="324"/>
                  </a:lnTo>
                  <a:lnTo>
                    <a:pt x="22" y="306"/>
                  </a:lnTo>
                  <a:lnTo>
                    <a:pt x="13" y="287"/>
                  </a:lnTo>
                  <a:lnTo>
                    <a:pt x="4" y="254"/>
                  </a:lnTo>
                  <a:lnTo>
                    <a:pt x="0" y="222"/>
                  </a:lnTo>
                  <a:lnTo>
                    <a:pt x="0" y="194"/>
                  </a:lnTo>
                  <a:lnTo>
                    <a:pt x="5" y="165"/>
                  </a:lnTo>
                  <a:lnTo>
                    <a:pt x="13" y="137"/>
                  </a:lnTo>
                  <a:lnTo>
                    <a:pt x="26" y="111"/>
                  </a:lnTo>
                  <a:lnTo>
                    <a:pt x="45" y="85"/>
                  </a:lnTo>
                  <a:lnTo>
                    <a:pt x="67" y="60"/>
                  </a:lnTo>
                  <a:lnTo>
                    <a:pt x="92" y="39"/>
                  </a:lnTo>
                  <a:lnTo>
                    <a:pt x="121" y="22"/>
                  </a:lnTo>
                  <a:lnTo>
                    <a:pt x="151" y="9"/>
                  </a:lnTo>
                  <a:lnTo>
                    <a:pt x="183" y="0"/>
                  </a:lnTo>
                  <a:close/>
                </a:path>
              </a:pathLst>
            </a:custGeom>
            <a:grp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srgbClr val="0D0707"/>
                </a:solidFill>
                <a:latin typeface="Calibri" panose="020F0502020204030204"/>
              </a:endParaRPr>
            </a:p>
          </p:txBody>
        </p:sp>
      </p:grpSp>
      <p:graphicFrame>
        <p:nvGraphicFramePr>
          <p:cNvPr id="8" name="7 Tabla"/>
          <p:cNvGraphicFramePr>
            <a:graphicFrameLocks noGrp="1"/>
          </p:cNvGraphicFramePr>
          <p:nvPr>
            <p:extLst>
              <p:ext uri="{D42A27DB-BD31-4B8C-83A1-F6EECF244321}">
                <p14:modId xmlns:p14="http://schemas.microsoft.com/office/powerpoint/2010/main" val="4269806718"/>
              </p:ext>
            </p:extLst>
          </p:nvPr>
        </p:nvGraphicFramePr>
        <p:xfrm>
          <a:off x="1943100" y="275809"/>
          <a:ext cx="5918200" cy="1066800"/>
        </p:xfrm>
        <a:graphic>
          <a:graphicData uri="http://schemas.openxmlformats.org/drawingml/2006/table">
            <a:tbl>
              <a:tblPr firstRow="1" bandRow="1">
                <a:tableStyleId>{5C22544A-7EE6-4342-B048-85BDC9FD1C3A}</a:tableStyleId>
              </a:tblPr>
              <a:tblGrid>
                <a:gridCol w="5918200"/>
              </a:tblGrid>
              <a:tr h="8248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2800" dirty="0" smtClean="0"/>
                        <a:t>    </a:t>
                      </a:r>
                      <a:r>
                        <a:rPr lang="es-ES_tradnl" sz="3600" b="1" i="0" u="none" strike="noStrike" kern="0" cap="none" dirty="0" smtClean="0">
                          <a:solidFill>
                            <a:srgbClr val="C00000"/>
                          </a:solidFill>
                          <a:effectLst>
                            <a:outerShdw blurRad="38100" dist="38100" dir="2700000" algn="tl">
                              <a:srgbClr val="000000">
                                <a:alpha val="43137"/>
                              </a:srgbClr>
                            </a:outerShdw>
                          </a:effectLst>
                          <a:latin typeface="+mn-lt"/>
                          <a:ea typeface="+mn-ea"/>
                          <a:cs typeface="+mn-cs"/>
                          <a:sym typeface="Arial"/>
                        </a:rPr>
                        <a:t>CARPETA DE CAMPO</a:t>
                      </a:r>
                      <a:endParaRPr lang="es-AR" sz="3600" b="1" i="1" dirty="0" smtClean="0">
                        <a:effectLst>
                          <a:outerShdw blurRad="38100" dist="38100" dir="2700000" algn="tl">
                            <a:srgbClr val="000000">
                              <a:alpha val="43137"/>
                            </a:srgbClr>
                          </a:outerShdw>
                        </a:effectLst>
                        <a:latin typeface="Arial" charset="0"/>
                      </a:endParaRPr>
                    </a:p>
                    <a:p>
                      <a:r>
                        <a:rPr lang="es-ES_tradnl" sz="2800" dirty="0" smtClean="0"/>
                        <a:t>       </a:t>
                      </a:r>
                      <a:endParaRPr lang="es-AR" sz="3200" dirty="0"/>
                    </a:p>
                  </a:txBody>
                  <a:tcPr marL="68580" marR="68580">
                    <a:solidFill>
                      <a:srgbClr val="FFFF00"/>
                    </a:solidFill>
                  </a:tcPr>
                </a:tc>
              </a:tr>
            </a:tbl>
          </a:graphicData>
        </a:graphic>
      </p:graphicFrame>
      <p:grpSp>
        <p:nvGrpSpPr>
          <p:cNvPr id="7" name="Group 6"/>
          <p:cNvGrpSpPr/>
          <p:nvPr/>
        </p:nvGrpSpPr>
        <p:grpSpPr>
          <a:xfrm>
            <a:off x="8295642" y="2353975"/>
            <a:ext cx="700946" cy="1197516"/>
            <a:chOff x="10945875" y="2666238"/>
            <a:chExt cx="1246126" cy="1596688"/>
          </a:xfrm>
        </p:grpSpPr>
        <p:sp>
          <p:nvSpPr>
            <p:cNvPr id="53" name="Freeform: Shape 52"/>
            <p:cNvSpPr>
              <a:spLocks/>
            </p:cNvSpPr>
            <p:nvPr/>
          </p:nvSpPr>
          <p:spPr bwMode="auto">
            <a:xfrm flipH="1">
              <a:off x="10991797" y="3794613"/>
              <a:ext cx="419186" cy="422137"/>
            </a:xfrm>
            <a:custGeom>
              <a:avLst/>
              <a:gdLst>
                <a:gd name="connsiteX0" fmla="*/ 347640 w 419186"/>
                <a:gd name="connsiteY0" fmla="*/ 0 h 422137"/>
                <a:gd name="connsiteX1" fmla="*/ 22224 w 419186"/>
                <a:gd name="connsiteY1" fmla="*/ 30163 h 422137"/>
                <a:gd name="connsiteX2" fmla="*/ 0 w 419186"/>
                <a:gd name="connsiteY2" fmla="*/ 350838 h 422137"/>
                <a:gd name="connsiteX3" fmla="*/ 282286 w 419186"/>
                <a:gd name="connsiteY3" fmla="*/ 422137 h 422137"/>
                <a:gd name="connsiteX4" fmla="*/ 283491 w 419186"/>
                <a:gd name="connsiteY4" fmla="*/ 420932 h 422137"/>
                <a:gd name="connsiteX5" fmla="*/ 282557 w 419186"/>
                <a:gd name="connsiteY5" fmla="*/ 420688 h 422137"/>
                <a:gd name="connsiteX6" fmla="*/ 333909 w 419186"/>
                <a:gd name="connsiteY6" fmla="*/ 370514 h 422137"/>
                <a:gd name="connsiteX7" fmla="*/ 419186 w 419186"/>
                <a:gd name="connsiteY7" fmla="*/ 285236 h 42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86" h="422137">
                  <a:moveTo>
                    <a:pt x="347640" y="0"/>
                  </a:moveTo>
                  <a:lnTo>
                    <a:pt x="22224" y="30163"/>
                  </a:lnTo>
                  <a:lnTo>
                    <a:pt x="0" y="350838"/>
                  </a:lnTo>
                  <a:lnTo>
                    <a:pt x="282286" y="422137"/>
                  </a:lnTo>
                  <a:lnTo>
                    <a:pt x="283491" y="420932"/>
                  </a:lnTo>
                  <a:lnTo>
                    <a:pt x="282557" y="420688"/>
                  </a:lnTo>
                  <a:lnTo>
                    <a:pt x="333909" y="370514"/>
                  </a:lnTo>
                  <a:lnTo>
                    <a:pt x="419186" y="285236"/>
                  </a:lnTo>
                  <a:close/>
                </a:path>
              </a:pathLst>
            </a:custGeom>
            <a:solidFill>
              <a:srgbClr val="EFD7C2"/>
            </a:solidFill>
            <a:ln w="0">
              <a:solidFill>
                <a:srgbClr val="EFD7C2"/>
              </a:solidFill>
              <a:prstDash val="solid"/>
              <a:round/>
              <a:headEnd/>
              <a:tailEnd/>
            </a:ln>
          </p:spPr>
          <p:txBody>
            <a:bodyPr vert="horz" wrap="square" lIns="68580" tIns="34290" rIns="68580" bIns="34290" numCol="1" anchor="t" anchorCtr="0" compatLnSpc="1">
              <a:prstTxWarp prst="textNoShape">
                <a:avLst/>
              </a:prstTxWarp>
              <a:noAutofit/>
            </a:bodyPr>
            <a:lstStyle/>
            <a:p>
              <a:pPr defTabSz="685800"/>
              <a:endParaRPr lang="en-US" sz="1350">
                <a:solidFill>
                  <a:srgbClr val="0D0707"/>
                </a:solidFill>
                <a:latin typeface="Calibri" panose="020F0502020204030204"/>
              </a:endParaRPr>
            </a:p>
          </p:txBody>
        </p:sp>
        <p:sp>
          <p:nvSpPr>
            <p:cNvPr id="55" name="Freeform: Shape 54"/>
            <p:cNvSpPr>
              <a:spLocks/>
            </p:cNvSpPr>
            <p:nvPr/>
          </p:nvSpPr>
          <p:spPr bwMode="auto">
            <a:xfrm flipH="1">
              <a:off x="11056403" y="3824776"/>
              <a:ext cx="354581" cy="391974"/>
            </a:xfrm>
            <a:custGeom>
              <a:avLst/>
              <a:gdLst>
                <a:gd name="connsiteX0" fmla="*/ 34923 w 354581"/>
                <a:gd name="connsiteY0" fmla="*/ 0 h 391974"/>
                <a:gd name="connsiteX1" fmla="*/ 22224 w 354581"/>
                <a:gd name="connsiteY1" fmla="*/ 0 h 391974"/>
                <a:gd name="connsiteX2" fmla="*/ 0 w 354581"/>
                <a:gd name="connsiteY2" fmla="*/ 320675 h 391974"/>
                <a:gd name="connsiteX3" fmla="*/ 282286 w 354581"/>
                <a:gd name="connsiteY3" fmla="*/ 391974 h 391974"/>
                <a:gd name="connsiteX4" fmla="*/ 283491 w 354581"/>
                <a:gd name="connsiteY4" fmla="*/ 390769 h 391974"/>
                <a:gd name="connsiteX5" fmla="*/ 282557 w 354581"/>
                <a:gd name="connsiteY5" fmla="*/ 390525 h 391974"/>
                <a:gd name="connsiteX6" fmla="*/ 333893 w 354581"/>
                <a:gd name="connsiteY6" fmla="*/ 340366 h 391974"/>
                <a:gd name="connsiteX7" fmla="*/ 354581 w 354581"/>
                <a:gd name="connsiteY7" fmla="*/ 319678 h 39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581" h="391974">
                  <a:moveTo>
                    <a:pt x="34923" y="0"/>
                  </a:moveTo>
                  <a:lnTo>
                    <a:pt x="22224" y="0"/>
                  </a:lnTo>
                  <a:lnTo>
                    <a:pt x="0" y="320675"/>
                  </a:lnTo>
                  <a:lnTo>
                    <a:pt x="282286" y="391974"/>
                  </a:lnTo>
                  <a:lnTo>
                    <a:pt x="283491" y="390769"/>
                  </a:lnTo>
                  <a:lnTo>
                    <a:pt x="282557" y="390525"/>
                  </a:lnTo>
                  <a:lnTo>
                    <a:pt x="333893" y="340366"/>
                  </a:lnTo>
                  <a:lnTo>
                    <a:pt x="354581" y="319678"/>
                  </a:lnTo>
                  <a:close/>
                </a:path>
              </a:pathLst>
            </a:custGeom>
            <a:solidFill>
              <a:srgbClr val="C6A691"/>
            </a:solidFill>
            <a:ln w="0">
              <a:solidFill>
                <a:srgbClr val="C6A691"/>
              </a:solidFill>
              <a:prstDash val="solid"/>
              <a:round/>
              <a:headEnd/>
              <a:tailEnd/>
            </a:ln>
          </p:spPr>
          <p:txBody>
            <a:bodyPr vert="horz" wrap="square" lIns="68580" tIns="34290" rIns="68580" bIns="34290" numCol="1" anchor="t" anchorCtr="0" compatLnSpc="1">
              <a:prstTxWarp prst="textNoShape">
                <a:avLst/>
              </a:prstTxWarp>
              <a:noAutofit/>
            </a:bodyPr>
            <a:lstStyle/>
            <a:p>
              <a:pPr defTabSz="685800"/>
              <a:endParaRPr lang="en-US" sz="1350">
                <a:solidFill>
                  <a:srgbClr val="0D0707"/>
                </a:solidFill>
                <a:latin typeface="Calibri" panose="020F0502020204030204"/>
              </a:endParaRPr>
            </a:p>
          </p:txBody>
        </p:sp>
        <p:sp>
          <p:nvSpPr>
            <p:cNvPr id="57" name="Freeform: Shape 56"/>
            <p:cNvSpPr>
              <a:spLocks/>
            </p:cNvSpPr>
            <p:nvPr/>
          </p:nvSpPr>
          <p:spPr bwMode="auto">
            <a:xfrm flipH="1">
              <a:off x="10988770" y="3807313"/>
              <a:ext cx="409515" cy="406408"/>
            </a:xfrm>
            <a:custGeom>
              <a:avLst/>
              <a:gdLst>
                <a:gd name="connsiteX0" fmla="*/ 163502 w 409515"/>
                <a:gd name="connsiteY0" fmla="*/ 0 h 406408"/>
                <a:gd name="connsiteX1" fmla="*/ 12699 w 409515"/>
                <a:gd name="connsiteY1" fmla="*/ 14288 h 406408"/>
                <a:gd name="connsiteX2" fmla="*/ 0 w 409515"/>
                <a:gd name="connsiteY2" fmla="*/ 168275 h 406408"/>
                <a:gd name="connsiteX3" fmla="*/ 226998 w 409515"/>
                <a:gd name="connsiteY3" fmla="*/ 395288 h 406408"/>
                <a:gd name="connsiteX4" fmla="*/ 271475 w 409515"/>
                <a:gd name="connsiteY4" fmla="*/ 406408 h 406408"/>
                <a:gd name="connsiteX5" fmla="*/ 321207 w 409515"/>
                <a:gd name="connsiteY5" fmla="*/ 357816 h 406408"/>
                <a:gd name="connsiteX6" fmla="*/ 409515 w 409515"/>
                <a:gd name="connsiteY6" fmla="*/ 269508 h 406408"/>
                <a:gd name="connsiteX7" fmla="*/ 401612 w 409515"/>
                <a:gd name="connsiteY7" fmla="*/ 238125 h 40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15" h="406408">
                  <a:moveTo>
                    <a:pt x="163502" y="0"/>
                  </a:moveTo>
                  <a:lnTo>
                    <a:pt x="12699" y="14288"/>
                  </a:lnTo>
                  <a:lnTo>
                    <a:pt x="0" y="168275"/>
                  </a:lnTo>
                  <a:lnTo>
                    <a:pt x="226998" y="395288"/>
                  </a:lnTo>
                  <a:lnTo>
                    <a:pt x="271475" y="406408"/>
                  </a:lnTo>
                  <a:lnTo>
                    <a:pt x="321207" y="357816"/>
                  </a:lnTo>
                  <a:lnTo>
                    <a:pt x="409515" y="269508"/>
                  </a:lnTo>
                  <a:lnTo>
                    <a:pt x="401612" y="238125"/>
                  </a:lnTo>
                  <a:close/>
                </a:path>
              </a:pathLst>
            </a:custGeom>
            <a:solidFill>
              <a:srgbClr val="E2C0A8"/>
            </a:solidFill>
            <a:ln w="0">
              <a:solidFill>
                <a:srgbClr val="E2C0A8"/>
              </a:solidFill>
              <a:prstDash val="solid"/>
              <a:round/>
              <a:headEnd/>
              <a:tailEnd/>
            </a:ln>
          </p:spPr>
          <p:txBody>
            <a:bodyPr vert="horz" wrap="square" lIns="68580" tIns="34290" rIns="68580" bIns="34290" numCol="1" anchor="t" anchorCtr="0" compatLnSpc="1">
              <a:prstTxWarp prst="textNoShape">
                <a:avLst/>
              </a:prstTxWarp>
              <a:noAutofit/>
            </a:bodyPr>
            <a:lstStyle/>
            <a:p>
              <a:pPr defTabSz="685800"/>
              <a:endParaRPr lang="en-US" sz="1350">
                <a:solidFill>
                  <a:srgbClr val="0D0707"/>
                </a:solidFill>
                <a:latin typeface="Calibri" panose="020F0502020204030204"/>
              </a:endParaRPr>
            </a:p>
          </p:txBody>
        </p:sp>
        <p:sp>
          <p:nvSpPr>
            <p:cNvPr id="64" name="Freeform: Shape 63"/>
            <p:cNvSpPr>
              <a:spLocks/>
            </p:cNvSpPr>
            <p:nvPr/>
          </p:nvSpPr>
          <p:spPr bwMode="auto">
            <a:xfrm flipH="1">
              <a:off x="11039532" y="2666238"/>
              <a:ext cx="1152469" cy="1479213"/>
            </a:xfrm>
            <a:custGeom>
              <a:avLst/>
              <a:gdLst>
                <a:gd name="connsiteX0" fmla="*/ 0 w 1152469"/>
                <a:gd name="connsiteY0" fmla="*/ 0 h 1479213"/>
                <a:gd name="connsiteX1" fmla="*/ 0 w 1152469"/>
                <a:gd name="connsiteY1" fmla="*/ 698033 h 1479213"/>
                <a:gd name="connsiteX2" fmla="*/ 776256 w 1152469"/>
                <a:gd name="connsiteY2" fmla="*/ 1476038 h 1479213"/>
                <a:gd name="connsiteX3" fmla="*/ 781018 w 1152469"/>
                <a:gd name="connsiteY3" fmla="*/ 1479213 h 1479213"/>
                <a:gd name="connsiteX4" fmla="*/ 1034051 w 1152469"/>
                <a:gd name="connsiteY4" fmla="*/ 1223853 h 1479213"/>
                <a:gd name="connsiteX5" fmla="*/ 1049288 w 1152469"/>
                <a:gd name="connsiteY5" fmla="*/ 1234738 h 1479213"/>
                <a:gd name="connsiteX6" fmla="*/ 1074687 w 1152469"/>
                <a:gd name="connsiteY6" fmla="*/ 1245851 h 1479213"/>
                <a:gd name="connsiteX7" fmla="*/ 1101672 w 1152469"/>
                <a:gd name="connsiteY7" fmla="*/ 1247438 h 1479213"/>
                <a:gd name="connsiteX8" fmla="*/ 1128658 w 1152469"/>
                <a:gd name="connsiteY8" fmla="*/ 1241088 h 1479213"/>
                <a:gd name="connsiteX9" fmla="*/ 1152469 w 1152469"/>
                <a:gd name="connsiteY9" fmla="*/ 1231563 h 1479213"/>
                <a:gd name="connsiteX10" fmla="*/ 1128658 w 1152469"/>
                <a:gd name="connsiteY10" fmla="*/ 1131551 h 1479213"/>
                <a:gd name="connsiteX11" fmla="*/ 1127393 w 1152469"/>
                <a:gd name="connsiteY11" fmla="*/ 1129653 h 1479213"/>
                <a:gd name="connsiteX12" fmla="*/ 1128658 w 1152469"/>
                <a:gd name="connsiteY12" fmla="*/ 1128376 h 1479213"/>
                <a:gd name="connsiteX13" fmla="*/ 1125483 w 1152469"/>
                <a:gd name="connsiteY13" fmla="*/ 1126788 h 1479213"/>
                <a:gd name="connsiteX14" fmla="*/ 1054050 w 1152469"/>
                <a:gd name="connsiteY14" fmla="*/ 1053763 h 1479213"/>
                <a:gd name="connsiteX15" fmla="*/ 1053045 w 1152469"/>
                <a:gd name="connsiteY15" fmla="*/ 1054266 h 147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469" h="1479213">
                  <a:moveTo>
                    <a:pt x="0" y="0"/>
                  </a:moveTo>
                  <a:lnTo>
                    <a:pt x="0" y="698033"/>
                  </a:lnTo>
                  <a:lnTo>
                    <a:pt x="776256" y="1476038"/>
                  </a:lnTo>
                  <a:lnTo>
                    <a:pt x="781018" y="1479213"/>
                  </a:lnTo>
                  <a:lnTo>
                    <a:pt x="1034051" y="1223853"/>
                  </a:lnTo>
                  <a:lnTo>
                    <a:pt x="1049288" y="1234738"/>
                  </a:lnTo>
                  <a:lnTo>
                    <a:pt x="1074687" y="1245851"/>
                  </a:lnTo>
                  <a:lnTo>
                    <a:pt x="1101672" y="1247438"/>
                  </a:lnTo>
                  <a:lnTo>
                    <a:pt x="1128658" y="1241088"/>
                  </a:lnTo>
                  <a:lnTo>
                    <a:pt x="1152469" y="1231563"/>
                  </a:lnTo>
                  <a:lnTo>
                    <a:pt x="1128658" y="1131551"/>
                  </a:lnTo>
                  <a:lnTo>
                    <a:pt x="1127393" y="1129653"/>
                  </a:lnTo>
                  <a:lnTo>
                    <a:pt x="1128658" y="1128376"/>
                  </a:lnTo>
                  <a:lnTo>
                    <a:pt x="1125483" y="1126788"/>
                  </a:lnTo>
                  <a:lnTo>
                    <a:pt x="1054050" y="1053763"/>
                  </a:lnTo>
                  <a:lnTo>
                    <a:pt x="1053045" y="1054266"/>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68580" tIns="34290" rIns="68580" bIns="34290" numCol="1" anchor="t" anchorCtr="0" compatLnSpc="1">
              <a:prstTxWarp prst="textNoShape">
                <a:avLst/>
              </a:prstTxWarp>
              <a:noAutofit/>
            </a:bodyPr>
            <a:lstStyle/>
            <a:p>
              <a:pPr defTabSz="685800"/>
              <a:endParaRPr lang="en-US" sz="1350">
                <a:solidFill>
                  <a:srgbClr val="0D0707"/>
                </a:solidFill>
                <a:latin typeface="Calibri" panose="020F0502020204030204"/>
              </a:endParaRPr>
            </a:p>
          </p:txBody>
        </p:sp>
        <p:sp>
          <p:nvSpPr>
            <p:cNvPr id="60" name="Freeform: Shape 59"/>
            <p:cNvSpPr>
              <a:spLocks/>
            </p:cNvSpPr>
            <p:nvPr/>
          </p:nvSpPr>
          <p:spPr bwMode="auto">
            <a:xfrm flipH="1">
              <a:off x="11249068" y="3038014"/>
              <a:ext cx="942932" cy="1131251"/>
            </a:xfrm>
            <a:custGeom>
              <a:avLst/>
              <a:gdLst>
                <a:gd name="connsiteX0" fmla="*/ 0 w 942932"/>
                <a:gd name="connsiteY0" fmla="*/ 0 h 1131251"/>
                <a:gd name="connsiteX1" fmla="*/ 0 w 942932"/>
                <a:gd name="connsiteY1" fmla="*/ 326259 h 1131251"/>
                <a:gd name="connsiteX2" fmla="*/ 776177 w 942932"/>
                <a:gd name="connsiteY2" fmla="*/ 1104185 h 1131251"/>
                <a:gd name="connsiteX3" fmla="*/ 776254 w 942932"/>
                <a:gd name="connsiteY3" fmla="*/ 1104264 h 1131251"/>
                <a:gd name="connsiteX4" fmla="*/ 781017 w 942932"/>
                <a:gd name="connsiteY4" fmla="*/ 1107439 h 1131251"/>
                <a:gd name="connsiteX5" fmla="*/ 881023 w 942932"/>
                <a:gd name="connsiteY5" fmla="*/ 1131251 h 1131251"/>
                <a:gd name="connsiteX6" fmla="*/ 893722 w 942932"/>
                <a:gd name="connsiteY6" fmla="*/ 1102676 h 1131251"/>
                <a:gd name="connsiteX7" fmla="*/ 893722 w 942932"/>
                <a:gd name="connsiteY7" fmla="*/ 1069338 h 1131251"/>
                <a:gd name="connsiteX8" fmla="*/ 882610 w 942932"/>
                <a:gd name="connsiteY8" fmla="*/ 1037588 h 1131251"/>
                <a:gd name="connsiteX9" fmla="*/ 868935 w 942932"/>
                <a:gd name="connsiteY9" fmla="*/ 1018653 h 1131251"/>
                <a:gd name="connsiteX10" fmla="*/ 942932 w 942932"/>
                <a:gd name="connsiteY10" fmla="*/ 943925 h 11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932" h="1131251">
                  <a:moveTo>
                    <a:pt x="0" y="0"/>
                  </a:moveTo>
                  <a:lnTo>
                    <a:pt x="0" y="326259"/>
                  </a:lnTo>
                  <a:lnTo>
                    <a:pt x="776177" y="1104185"/>
                  </a:lnTo>
                  <a:lnTo>
                    <a:pt x="776254" y="1104264"/>
                  </a:lnTo>
                  <a:lnTo>
                    <a:pt x="781017" y="1107439"/>
                  </a:lnTo>
                  <a:lnTo>
                    <a:pt x="881023" y="1131251"/>
                  </a:lnTo>
                  <a:lnTo>
                    <a:pt x="893722" y="1102676"/>
                  </a:lnTo>
                  <a:lnTo>
                    <a:pt x="893722" y="1069338"/>
                  </a:lnTo>
                  <a:lnTo>
                    <a:pt x="882610" y="1037588"/>
                  </a:lnTo>
                  <a:lnTo>
                    <a:pt x="868935" y="1018653"/>
                  </a:lnTo>
                  <a:lnTo>
                    <a:pt x="942932" y="943925"/>
                  </a:lnTo>
                  <a:close/>
                </a:path>
              </a:pathLst>
            </a:custGeom>
            <a:solidFill>
              <a:schemeClr val="accent3">
                <a:lumMod val="75000"/>
              </a:schemeClr>
            </a:solidFill>
            <a:ln w="0">
              <a:solidFill>
                <a:schemeClr val="accent3">
                  <a:lumMod val="75000"/>
                </a:schemeClr>
              </a:solidFill>
              <a:prstDash val="solid"/>
              <a:round/>
              <a:headEnd/>
              <a:tailEnd/>
            </a:ln>
          </p:spPr>
          <p:txBody>
            <a:bodyPr vert="horz" wrap="square" lIns="68580" tIns="34290" rIns="68580" bIns="34290" numCol="1" anchor="t" anchorCtr="0" compatLnSpc="1">
              <a:prstTxWarp prst="textNoShape">
                <a:avLst/>
              </a:prstTxWarp>
              <a:noAutofit/>
            </a:bodyPr>
            <a:lstStyle/>
            <a:p>
              <a:pPr defTabSz="685800"/>
              <a:endParaRPr lang="en-US" sz="1350">
                <a:solidFill>
                  <a:srgbClr val="0D0707"/>
                </a:solidFill>
                <a:latin typeface="Calibri" panose="020F0502020204030204"/>
              </a:endParaRPr>
            </a:p>
          </p:txBody>
        </p:sp>
        <p:sp>
          <p:nvSpPr>
            <p:cNvPr id="62" name="Freeform: Shape 61"/>
            <p:cNvSpPr/>
            <p:nvPr/>
          </p:nvSpPr>
          <p:spPr>
            <a:xfrm>
              <a:off x="11130014" y="2861615"/>
              <a:ext cx="1061987" cy="1229481"/>
            </a:xfrm>
            <a:custGeom>
              <a:avLst/>
              <a:gdLst>
                <a:gd name="connsiteX0" fmla="*/ 1061987 w 1061987"/>
                <a:gd name="connsiteY0" fmla="*/ 0 h 1229481"/>
                <a:gd name="connsiteX1" fmla="*/ 1061987 w 1061987"/>
                <a:gd name="connsiteY1" fmla="*/ 333541 h 1229481"/>
                <a:gd name="connsiteX2" fmla="*/ 205505 w 1061987"/>
                <a:gd name="connsiteY2" fmla="*/ 1190933 h 1229481"/>
                <a:gd name="connsiteX3" fmla="*/ 205468 w 1061987"/>
                <a:gd name="connsiteY3" fmla="*/ 1190896 h 1229481"/>
                <a:gd name="connsiteX4" fmla="*/ 202927 w 1061987"/>
                <a:gd name="connsiteY4" fmla="*/ 1194664 h 1229481"/>
                <a:gd name="connsiteX5" fmla="*/ 118872 w 1061987"/>
                <a:gd name="connsiteY5" fmla="*/ 1229481 h 1229481"/>
                <a:gd name="connsiteX6" fmla="*/ 0 w 1061987"/>
                <a:gd name="connsiteY6" fmla="*/ 1110609 h 1229481"/>
                <a:gd name="connsiteX7" fmla="*/ 34817 w 1061987"/>
                <a:gd name="connsiteY7" fmla="*/ 1026554 h 1229481"/>
                <a:gd name="connsiteX8" fmla="*/ 40040 w 1061987"/>
                <a:gd name="connsiteY8" fmla="*/ 1023033 h 122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987" h="1229481">
                  <a:moveTo>
                    <a:pt x="1061987" y="0"/>
                  </a:moveTo>
                  <a:lnTo>
                    <a:pt x="1061987" y="333541"/>
                  </a:lnTo>
                  <a:lnTo>
                    <a:pt x="205505" y="1190933"/>
                  </a:lnTo>
                  <a:lnTo>
                    <a:pt x="205468" y="1190896"/>
                  </a:lnTo>
                  <a:lnTo>
                    <a:pt x="202927" y="1194664"/>
                  </a:lnTo>
                  <a:cubicBezTo>
                    <a:pt x="181416" y="1216176"/>
                    <a:pt x="151698" y="1229481"/>
                    <a:pt x="118872" y="1229481"/>
                  </a:cubicBezTo>
                  <a:cubicBezTo>
                    <a:pt x="53221" y="1229481"/>
                    <a:pt x="0" y="1176260"/>
                    <a:pt x="0" y="1110609"/>
                  </a:cubicBezTo>
                  <a:cubicBezTo>
                    <a:pt x="0" y="1077784"/>
                    <a:pt x="13305" y="1048066"/>
                    <a:pt x="34817" y="1026554"/>
                  </a:cubicBezTo>
                  <a:lnTo>
                    <a:pt x="40040" y="1023033"/>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srgbClr val="0D0707"/>
                </a:solidFill>
                <a:latin typeface="Calibri" panose="020F0502020204030204"/>
              </a:endParaRPr>
            </a:p>
          </p:txBody>
        </p:sp>
        <p:sp>
          <p:nvSpPr>
            <p:cNvPr id="52" name="Freeform 85"/>
            <p:cNvSpPr>
              <a:spLocks/>
            </p:cNvSpPr>
            <p:nvPr/>
          </p:nvSpPr>
          <p:spPr bwMode="auto">
            <a:xfrm flipH="1">
              <a:off x="10945875" y="4080363"/>
              <a:ext cx="182551" cy="182563"/>
            </a:xfrm>
            <a:custGeom>
              <a:avLst/>
              <a:gdLst>
                <a:gd name="T0" fmla="*/ 87 w 115"/>
                <a:gd name="T1" fmla="*/ 0 h 115"/>
                <a:gd name="T2" fmla="*/ 115 w 115"/>
                <a:gd name="T3" fmla="*/ 115 h 115"/>
                <a:gd name="T4" fmla="*/ 0 w 115"/>
                <a:gd name="T5" fmla="*/ 85 h 115"/>
                <a:gd name="T6" fmla="*/ 87 w 115"/>
                <a:gd name="T7" fmla="*/ 0 h 115"/>
              </a:gdLst>
              <a:ahLst/>
              <a:cxnLst>
                <a:cxn ang="0">
                  <a:pos x="T0" y="T1"/>
                </a:cxn>
                <a:cxn ang="0">
                  <a:pos x="T2" y="T3"/>
                </a:cxn>
                <a:cxn ang="0">
                  <a:pos x="T4" y="T5"/>
                </a:cxn>
                <a:cxn ang="0">
                  <a:pos x="T6" y="T7"/>
                </a:cxn>
              </a:cxnLst>
              <a:rect l="0" t="0" r="r" b="b"/>
              <a:pathLst>
                <a:path w="115" h="115">
                  <a:moveTo>
                    <a:pt x="87" y="0"/>
                  </a:moveTo>
                  <a:lnTo>
                    <a:pt x="115" y="115"/>
                  </a:lnTo>
                  <a:lnTo>
                    <a:pt x="0" y="85"/>
                  </a:lnTo>
                  <a:lnTo>
                    <a:pt x="8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srgbClr val="0D0707"/>
                </a:solidFill>
                <a:latin typeface="Calibri" panose="020F0502020204030204"/>
              </a:endParaRPr>
            </a:p>
          </p:txBody>
        </p:sp>
      </p:grpSp>
      <p:sp>
        <p:nvSpPr>
          <p:cNvPr id="2" name="1 Rectángulo"/>
          <p:cNvSpPr/>
          <p:nvPr/>
        </p:nvSpPr>
        <p:spPr>
          <a:xfrm>
            <a:off x="990600" y="2136340"/>
            <a:ext cx="7200900" cy="2062103"/>
          </a:xfrm>
          <a:prstGeom prst="rect">
            <a:avLst/>
          </a:prstGeom>
        </p:spPr>
        <p:txBody>
          <a:bodyPr wrap="square">
            <a:spAutoFit/>
          </a:bodyPr>
          <a:lstStyle/>
          <a:p>
            <a:endParaRPr lang="es-ES" sz="3200" dirty="0">
              <a:latin typeface="Arial" charset="0"/>
            </a:endParaRPr>
          </a:p>
          <a:p>
            <a:endParaRPr lang="es-ES" sz="3200" dirty="0">
              <a:latin typeface="Arial" charset="0"/>
            </a:endParaRPr>
          </a:p>
          <a:p>
            <a:endParaRPr lang="es-ES" sz="3200" dirty="0">
              <a:latin typeface="Arial" charset="0"/>
            </a:endParaRPr>
          </a:p>
          <a:p>
            <a:r>
              <a:rPr lang="es-ES" sz="3200" dirty="0" smtClean="0">
                <a:latin typeface="Arial" charset="0"/>
              </a:rPr>
              <a:t>    </a:t>
            </a:r>
            <a:endParaRPr lang="es-ES" sz="3200" b="1" dirty="0">
              <a:solidFill>
                <a:srgbClr val="FF0000"/>
              </a:solidFill>
              <a:latin typeface="Arial" charset="0"/>
            </a:endParaRPr>
          </a:p>
        </p:txBody>
      </p:sp>
      <p:sp>
        <p:nvSpPr>
          <p:cNvPr id="29" name="8 Marcador de contenido"/>
          <p:cNvSpPr txBox="1">
            <a:spLocks/>
          </p:cNvSpPr>
          <p:nvPr/>
        </p:nvSpPr>
        <p:spPr>
          <a:xfrm>
            <a:off x="877680" y="2136340"/>
            <a:ext cx="7412580" cy="4721661"/>
          </a:xfrm>
          <a:prstGeom prst="rect">
            <a:avLst/>
          </a:prstGeom>
          <a:ln>
            <a:headEnd/>
            <a:tailEnd/>
          </a:ln>
        </p:spPr>
        <p:txBody>
          <a:bodyPr>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461963" indent="-342900">
              <a:lnSpc>
                <a:spcPct val="150000"/>
              </a:lnSpc>
              <a:buFont typeface="Wingdings" pitchFamily="2" charset="2"/>
              <a:buChar char="Ø"/>
            </a:pPr>
            <a:r>
              <a:rPr lang="es-AR" sz="2800" i="1" dirty="0" smtClean="0"/>
              <a:t> </a:t>
            </a:r>
            <a:r>
              <a:rPr lang="es-ES_tradnl" altLang="es-ES" sz="2800" i="1" dirty="0"/>
              <a:t>El propósito de este instrumento es documentar las producciones y registros realizados por los estudiantes durante el proceso de indagación, para comunicar los resultados obtenidos. </a:t>
            </a:r>
            <a:endParaRPr lang="es-ES_tradnl" altLang="es-ES" sz="2800" i="1" dirty="0" smtClean="0"/>
          </a:p>
          <a:p>
            <a:pPr marL="119063">
              <a:lnSpc>
                <a:spcPct val="150000"/>
              </a:lnSpc>
            </a:pPr>
            <a:endParaRPr lang="es-ES_tradnl" altLang="es-ES" sz="2800" i="1" dirty="0"/>
          </a:p>
          <a:p>
            <a:pPr marL="461963" indent="-342900">
              <a:lnSpc>
                <a:spcPct val="150000"/>
              </a:lnSpc>
              <a:buFont typeface="Wingdings" pitchFamily="2" charset="2"/>
              <a:buChar char="Ø"/>
            </a:pPr>
            <a:r>
              <a:rPr lang="es-AR" sz="2800" i="1" smtClean="0"/>
              <a:t> </a:t>
            </a:r>
            <a:r>
              <a:rPr lang="es-ES_tradnl" altLang="es-ES" sz="2800" i="1" smtClean="0"/>
              <a:t>La </a:t>
            </a:r>
            <a:r>
              <a:rPr lang="es-ES_tradnl" altLang="es-ES" sz="2800" i="1" dirty="0"/>
              <a:t>organización del material estará relacionada con el itinerario de actividades de manera que le permita al lector reconstruir los diferentes  momentos de la indagación, para ello es necesario tomar decisiones sobre qué y cómo documentar el proceso de indagación y los resultados obtenidos.</a:t>
            </a:r>
            <a:endParaRPr lang="es-AR" altLang="es-ES" sz="2800" i="1" dirty="0"/>
          </a:p>
          <a:p>
            <a:pPr marL="119063">
              <a:lnSpc>
                <a:spcPct val="150000"/>
              </a:lnSpc>
            </a:pPr>
            <a:r>
              <a:rPr lang="es-AR" sz="2800" i="1" dirty="0" smtClean="0"/>
              <a:t> </a:t>
            </a:r>
          </a:p>
          <a:p>
            <a:pPr marL="119063">
              <a:lnSpc>
                <a:spcPct val="150000"/>
              </a:lnSpc>
            </a:pPr>
            <a:endParaRPr lang="es-AR" sz="2800" i="1" dirty="0" smtClean="0"/>
          </a:p>
          <a:p>
            <a:pPr marL="392113" indent="-273050"/>
            <a:endParaRPr lang="es-ES" dirty="0" smtClean="0"/>
          </a:p>
        </p:txBody>
      </p:sp>
    </p:spTree>
    <p:extLst>
      <p:ext uri="{BB962C8B-B14F-4D97-AF65-F5344CB8AC3E}">
        <p14:creationId xmlns:p14="http://schemas.microsoft.com/office/powerpoint/2010/main" val="2118193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body" idx="1"/>
          </p:nvPr>
        </p:nvSpPr>
        <p:spPr>
          <a:xfrm>
            <a:off x="315059" y="444866"/>
            <a:ext cx="7499350" cy="5664200"/>
          </a:xfrm>
        </p:spPr>
        <p:txBody>
          <a:bodyPr>
            <a:normAutofit lnSpcReduction="10000"/>
          </a:bodyPr>
          <a:lstStyle/>
          <a:p>
            <a:pPr>
              <a:buFont typeface="Wingdings 2" pitchFamily="18" charset="2"/>
              <a:buNone/>
              <a:defRPr/>
            </a:pPr>
            <a:endParaRPr lang="es-ES" dirty="0" smtClean="0">
              <a:latin typeface="Arial" charset="0"/>
            </a:endParaRPr>
          </a:p>
          <a:p>
            <a:pPr>
              <a:buFont typeface="Wingdings 2" pitchFamily="18" charset="2"/>
              <a:buNone/>
              <a:defRPr/>
            </a:pPr>
            <a:endParaRPr lang="es-ES" dirty="0" smtClean="0">
              <a:latin typeface="Arial" charset="0"/>
            </a:endParaRPr>
          </a:p>
          <a:p>
            <a:pPr>
              <a:buFont typeface="Wingdings 2" pitchFamily="18" charset="2"/>
              <a:buNone/>
              <a:defRPr/>
            </a:pPr>
            <a:r>
              <a:rPr lang="es-ES" dirty="0" smtClean="0">
                <a:latin typeface="Arial" charset="0"/>
              </a:rPr>
              <a:t>     </a:t>
            </a:r>
          </a:p>
          <a:p>
            <a:pPr algn="ctr">
              <a:buFont typeface="Wingdings 2" pitchFamily="18" charset="2"/>
              <a:buNone/>
              <a:defRPr/>
            </a:pPr>
            <a:r>
              <a:rPr lang="es-ES" dirty="0" smtClean="0">
                <a:latin typeface="Arial" charset="0"/>
              </a:rPr>
              <a:t>               </a:t>
            </a:r>
            <a:r>
              <a:rPr lang="es-AR" sz="9600" b="1" dirty="0" smtClean="0">
                <a:solidFill>
                  <a:schemeClr val="accent6"/>
                </a:solidFill>
                <a:effectLst>
                  <a:outerShdw blurRad="38100" dist="38100" dir="2700000" algn="tl">
                    <a:srgbClr val="C0C0C0"/>
                  </a:outerShdw>
                </a:effectLst>
              </a:rPr>
              <a:t>Espacio para     la Exhibición</a:t>
            </a:r>
            <a:endParaRPr lang="es-ES" sz="9600" b="1" dirty="0" smtClean="0">
              <a:solidFill>
                <a:schemeClr val="accent6"/>
              </a:solidFill>
            </a:endParaRPr>
          </a:p>
        </p:txBody>
      </p:sp>
    </p:spTree>
    <p:extLst>
      <p:ext uri="{BB962C8B-B14F-4D97-AF65-F5344CB8AC3E}">
        <p14:creationId xmlns:p14="http://schemas.microsoft.com/office/powerpoint/2010/main" val="122342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SC0132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125538"/>
            <a:ext cx="46402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02175" y="3573465"/>
            <a:ext cx="4429125" cy="32845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95288" y="0"/>
            <a:ext cx="8229600" cy="1143000"/>
          </a:xfrm>
        </p:spPr>
        <p:txBody>
          <a:bodyPr>
            <a:normAutofit/>
          </a:bodyPr>
          <a:lstStyle/>
          <a:p>
            <a:pPr>
              <a:defRPr/>
            </a:pPr>
            <a:r>
              <a:rPr lang="es-AR" sz="4800" b="1" dirty="0" smtClean="0"/>
              <a:t>COMUNICACIÓN GRÁFICA</a:t>
            </a:r>
            <a:endParaRPr lang="es-AR" sz="4800" b="1" dirty="0"/>
          </a:p>
        </p:txBody>
      </p:sp>
    </p:spTree>
    <p:extLst>
      <p:ext uri="{BB962C8B-B14F-4D97-AF65-F5344CB8AC3E}">
        <p14:creationId xmlns:p14="http://schemas.microsoft.com/office/powerpoint/2010/main" val="516952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773" y="0"/>
            <a:ext cx="3086100" cy="6858000"/>
          </a:xfrm>
          <a:prstGeom prst="rect">
            <a:avLst/>
          </a:prstGeom>
        </p:spPr>
      </p:pic>
      <p:sp>
        <p:nvSpPr>
          <p:cNvPr id="24580" name="7 CuadroTexto"/>
          <p:cNvSpPr txBox="1">
            <a:spLocks noChangeArrowheads="1"/>
          </p:cNvSpPr>
          <p:nvPr/>
        </p:nvSpPr>
        <p:spPr bwMode="auto">
          <a:xfrm>
            <a:off x="4516438" y="5680861"/>
            <a:ext cx="46275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AR" altLang="es-ES" sz="2800" b="1" dirty="0"/>
              <a:t>Refleja el trabajo realizado por  los expositores </a:t>
            </a:r>
          </a:p>
        </p:txBody>
      </p:sp>
      <p:sp>
        <p:nvSpPr>
          <p:cNvPr id="24581" name="8 CuadroTexto"/>
          <p:cNvSpPr txBox="1">
            <a:spLocks noChangeArrowheads="1"/>
          </p:cNvSpPr>
          <p:nvPr/>
        </p:nvSpPr>
        <p:spPr bwMode="auto">
          <a:xfrm>
            <a:off x="4627563" y="63500"/>
            <a:ext cx="4305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AR" altLang="es-ES" sz="2800" b="1"/>
              <a:t>Presenta  las Estrategias  utilizadas</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908" y="1017588"/>
            <a:ext cx="5518149" cy="4414520"/>
          </a:xfrm>
          <a:prstGeom prst="rect">
            <a:avLst/>
          </a:prstGeom>
        </p:spPr>
      </p:pic>
    </p:spTree>
    <p:extLst>
      <p:ext uri="{BB962C8B-B14F-4D97-AF65-F5344CB8AC3E}">
        <p14:creationId xmlns:p14="http://schemas.microsoft.com/office/powerpoint/2010/main" val="1595259547"/>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499" y="723658"/>
            <a:ext cx="6049596" cy="4839677"/>
          </a:xfrm>
          <a:prstGeom prst="rect">
            <a:avLst/>
          </a:prstGeom>
        </p:spPr>
      </p:pic>
      <p:sp>
        <p:nvSpPr>
          <p:cNvPr id="27652" name="7 CuadroTexto"/>
          <p:cNvSpPr txBox="1">
            <a:spLocks noChangeArrowheads="1"/>
          </p:cNvSpPr>
          <p:nvPr/>
        </p:nvSpPr>
        <p:spPr bwMode="auto">
          <a:xfrm>
            <a:off x="1149351" y="53976"/>
            <a:ext cx="50403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AR" altLang="es-ES" sz="2800" b="1" dirty="0"/>
              <a:t>Denota Planificación  de la tarea,  organización, distintas alternativas</a:t>
            </a:r>
          </a:p>
        </p:txBody>
      </p:sp>
      <p:sp>
        <p:nvSpPr>
          <p:cNvPr id="27653" name="8 CuadroTexto"/>
          <p:cNvSpPr txBox="1">
            <a:spLocks noChangeArrowheads="1"/>
          </p:cNvSpPr>
          <p:nvPr/>
        </p:nvSpPr>
        <p:spPr bwMode="auto">
          <a:xfrm>
            <a:off x="1397977" y="5715735"/>
            <a:ext cx="5616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AR" altLang="es-ES" sz="2800" b="1" dirty="0"/>
              <a:t>Etapas del trabajo que den muestra de la </a:t>
            </a:r>
            <a:r>
              <a:rPr lang="es-AR" altLang="es-ES" sz="2800" b="1" dirty="0" smtClean="0"/>
              <a:t>recuperación  </a:t>
            </a:r>
            <a:r>
              <a:rPr lang="es-AR" altLang="es-ES" sz="2800" b="1" dirty="0"/>
              <a:t>del error y nuevas variables</a:t>
            </a:r>
          </a:p>
        </p:txBody>
      </p:sp>
    </p:spTree>
    <p:extLst>
      <p:ext uri="{BB962C8B-B14F-4D97-AF65-F5344CB8AC3E}">
        <p14:creationId xmlns:p14="http://schemas.microsoft.com/office/powerpoint/2010/main" val="2507773907"/>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2989" y="188913"/>
            <a:ext cx="7777162" cy="1079500"/>
          </a:xfrm>
        </p:spPr>
        <p:txBody>
          <a:bodyPr>
            <a:normAutofit/>
          </a:bodyPr>
          <a:lstStyle/>
          <a:p>
            <a:pPr>
              <a:defRPr/>
            </a:pPr>
            <a:r>
              <a:rPr lang="es-ES_tradnl" b="1" dirty="0" smtClean="0">
                <a:solidFill>
                  <a:srgbClr val="FF0000"/>
                </a:solidFill>
                <a:effectLst>
                  <a:outerShdw blurRad="38100" dist="38100" dir="2700000" algn="tl">
                    <a:srgbClr val="000000">
                      <a:alpha val="43137"/>
                    </a:srgbClr>
                  </a:outerShdw>
                </a:effectLst>
              </a:rPr>
              <a:t>DOCUMENTOS NACIONALES</a:t>
            </a:r>
            <a:r>
              <a:rPr lang="es-ES_tradnl" dirty="0" smtClean="0"/>
              <a:t> </a:t>
            </a:r>
            <a:endParaRPr lang="es-AR" dirty="0"/>
          </a:p>
        </p:txBody>
      </p:sp>
      <p:sp>
        <p:nvSpPr>
          <p:cNvPr id="26627" name="2 Marcador de contenido"/>
          <p:cNvSpPr>
            <a:spLocks noGrp="1"/>
          </p:cNvSpPr>
          <p:nvPr>
            <p:ph idx="1"/>
          </p:nvPr>
        </p:nvSpPr>
        <p:spPr>
          <a:xfrm>
            <a:off x="1054101" y="1332444"/>
            <a:ext cx="7685088" cy="5373157"/>
          </a:xfrm>
        </p:spPr>
        <p:txBody>
          <a:bodyPr>
            <a:normAutofit fontScale="92500" lnSpcReduction="10000"/>
          </a:bodyPr>
          <a:lstStyle/>
          <a:p>
            <a:pPr algn="just"/>
            <a:r>
              <a:rPr lang="es-ES_tradnl" dirty="0" smtClean="0"/>
              <a:t> </a:t>
            </a:r>
            <a:r>
              <a:rPr lang="es-ES_tradnl" sz="3900" dirty="0" err="1" smtClean="0"/>
              <a:t>Doc</a:t>
            </a:r>
            <a:r>
              <a:rPr lang="es-ES_tradnl" sz="3900" dirty="0" smtClean="0"/>
              <a:t> 1: </a:t>
            </a:r>
            <a:r>
              <a:rPr lang="es-ES_tradnl" sz="3900" i="1" dirty="0" smtClean="0"/>
              <a:t>«Rasgos y bases para la participación de las escuelas en la instancia nacional de Ferias»</a:t>
            </a:r>
            <a:r>
              <a:rPr lang="es-ES_tradnl" sz="3900" dirty="0" smtClean="0"/>
              <a:t>.</a:t>
            </a:r>
          </a:p>
          <a:p>
            <a:pPr algn="just"/>
            <a:r>
              <a:rPr lang="es-ES_tradnl" sz="3900" dirty="0" err="1" smtClean="0"/>
              <a:t>Doc</a:t>
            </a:r>
            <a:r>
              <a:rPr lang="es-ES_tradnl" sz="3900" dirty="0" smtClean="0"/>
              <a:t> 2: </a:t>
            </a:r>
            <a:r>
              <a:rPr lang="es-ES_tradnl" sz="3900" i="1" dirty="0" smtClean="0"/>
              <a:t>«Rasgos del segmento de exposición de trabajos enfocados en los Niveles Educativos»</a:t>
            </a:r>
            <a:r>
              <a:rPr lang="es-ES_tradnl" sz="3900" dirty="0" smtClean="0"/>
              <a:t>.</a:t>
            </a:r>
          </a:p>
          <a:p>
            <a:pPr algn="just"/>
            <a:r>
              <a:rPr lang="es-ES_tradnl" sz="3900" dirty="0" err="1" smtClean="0"/>
              <a:t>Doc</a:t>
            </a:r>
            <a:r>
              <a:rPr lang="es-ES_tradnl" sz="3900" dirty="0" smtClean="0"/>
              <a:t> 3: </a:t>
            </a:r>
            <a:r>
              <a:rPr lang="es-ES_tradnl" sz="3900" i="1" dirty="0" smtClean="0"/>
              <a:t>«Rasgos del Segmento de exposición de trabajos enfocados en las Modalidades Educativas».</a:t>
            </a:r>
          </a:p>
          <a:p>
            <a:pPr algn="just"/>
            <a:r>
              <a:rPr lang="es-ES_tradnl" sz="3900" dirty="0" err="1" smtClean="0"/>
              <a:t>Doc</a:t>
            </a:r>
            <a:r>
              <a:rPr lang="es-ES_tradnl" sz="3900" dirty="0" smtClean="0"/>
              <a:t> 4: </a:t>
            </a:r>
            <a:r>
              <a:rPr lang="es-ES_tradnl" sz="3900" i="1" dirty="0" smtClean="0"/>
              <a:t>«Sobre la evaluación en Ferias».</a:t>
            </a:r>
            <a:endParaRPr lang="es-AR" sz="3900" i="1" dirty="0" smtClean="0"/>
          </a:p>
        </p:txBody>
      </p:sp>
    </p:spTree>
    <p:extLst>
      <p:ext uri="{BB962C8B-B14F-4D97-AF65-F5344CB8AC3E}">
        <p14:creationId xmlns:p14="http://schemas.microsoft.com/office/powerpoint/2010/main" val="293088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57188" y="714375"/>
            <a:ext cx="8072437" cy="5500688"/>
          </a:xfrm>
        </p:spPr>
        <p:txBody>
          <a:bodyPr>
            <a:normAutofit lnSpcReduction="10000"/>
          </a:bodyPr>
          <a:lstStyle/>
          <a:p>
            <a:pPr marL="320040" indent="-320040" eaLnBrk="1" fontAlgn="auto" hangingPunct="1">
              <a:spcBef>
                <a:spcPct val="30000"/>
              </a:spcBef>
              <a:spcAft>
                <a:spcPts val="0"/>
              </a:spcAft>
              <a:buFont typeface="Wingdings"/>
              <a:buChar char=""/>
              <a:defRPr/>
            </a:pPr>
            <a:r>
              <a:rPr lang="es-AR" sz="3600" dirty="0" smtClean="0">
                <a:solidFill>
                  <a:schemeClr val="accent2"/>
                </a:solidFill>
              </a:rPr>
              <a:t>Definir el tema con claridad y precisión</a:t>
            </a:r>
            <a:endParaRPr lang="es-AR" sz="3600" dirty="0" smtClean="0"/>
          </a:p>
          <a:p>
            <a:pPr marL="320040" indent="-320040" eaLnBrk="1" fontAlgn="auto" hangingPunct="1">
              <a:spcAft>
                <a:spcPts val="0"/>
              </a:spcAft>
              <a:buFont typeface="Wingdings" pitchFamily="2" charset="2"/>
              <a:buNone/>
              <a:defRPr/>
            </a:pPr>
            <a:r>
              <a:rPr lang="es-AR" sz="2800" dirty="0" smtClean="0"/>
              <a:t>   </a:t>
            </a:r>
          </a:p>
          <a:p>
            <a:pPr marL="320040" indent="-320040" eaLnBrk="1" fontAlgn="auto" hangingPunct="1">
              <a:spcAft>
                <a:spcPts val="0"/>
              </a:spcAft>
              <a:buFont typeface="Wingdings" pitchFamily="2" charset="2"/>
              <a:buNone/>
              <a:defRPr/>
            </a:pPr>
            <a:r>
              <a:rPr lang="es-AR" sz="2800" dirty="0" smtClean="0"/>
              <a:t>   El investigador debe plantearse los siguientes interrogantes:</a:t>
            </a:r>
          </a:p>
          <a:p>
            <a:pPr marL="320040" indent="-320040" eaLnBrk="1" fontAlgn="auto" hangingPunct="1">
              <a:spcAft>
                <a:spcPts val="0"/>
              </a:spcAft>
              <a:buFont typeface="Wingdings" pitchFamily="2" charset="2"/>
              <a:buNone/>
              <a:defRPr/>
            </a:pPr>
            <a:r>
              <a:rPr lang="es-AR" sz="2800" dirty="0" smtClean="0"/>
              <a:t>    1-  ¿ Es el problema realmente importante? </a:t>
            </a:r>
          </a:p>
          <a:p>
            <a:pPr marL="320040" indent="-320040" eaLnBrk="1" fontAlgn="auto" hangingPunct="1">
              <a:spcAft>
                <a:spcPts val="0"/>
              </a:spcAft>
              <a:buFont typeface="Wingdings" pitchFamily="2" charset="2"/>
              <a:buNone/>
              <a:defRPr/>
            </a:pPr>
            <a:r>
              <a:rPr lang="es-AR" sz="2800" dirty="0" smtClean="0"/>
              <a:t>    2-  ¿ Será interesante y aplicable el resultado de la  investigación ? </a:t>
            </a:r>
          </a:p>
          <a:p>
            <a:pPr marL="320040" indent="-320040" eaLnBrk="1" fontAlgn="auto" hangingPunct="1">
              <a:spcAft>
                <a:spcPts val="0"/>
              </a:spcAft>
              <a:buFont typeface="Wingdings" pitchFamily="2" charset="2"/>
              <a:buNone/>
              <a:defRPr/>
            </a:pPr>
            <a:r>
              <a:rPr lang="es-AR" sz="2800" dirty="0" smtClean="0"/>
              <a:t>     </a:t>
            </a:r>
          </a:p>
          <a:p>
            <a:pPr marL="320040" indent="-320040" algn="ctr" eaLnBrk="1" fontAlgn="auto" hangingPunct="1">
              <a:spcAft>
                <a:spcPts val="0"/>
              </a:spcAft>
              <a:buFont typeface="Wingdings" pitchFamily="2" charset="2"/>
              <a:buNone/>
              <a:defRPr/>
            </a:pPr>
            <a:r>
              <a:rPr lang="es-AR" sz="5400" dirty="0" smtClean="0">
                <a:solidFill>
                  <a:srgbClr val="0070C0"/>
                </a:solidFill>
              </a:rPr>
              <a:t>  </a:t>
            </a:r>
            <a:r>
              <a:rPr lang="es-AR" sz="5400" dirty="0" smtClean="0">
                <a:solidFill>
                  <a:schemeClr val="accent1"/>
                </a:solidFill>
              </a:rPr>
              <a:t>Hay que </a:t>
            </a:r>
            <a:r>
              <a:rPr lang="es-AR" sz="5400" u="sng" dirty="0" smtClean="0">
                <a:solidFill>
                  <a:schemeClr val="accent1"/>
                </a:solidFill>
              </a:rPr>
              <a:t>delimitar</a:t>
            </a:r>
            <a:r>
              <a:rPr lang="es-AR" sz="5400" dirty="0" smtClean="0">
                <a:solidFill>
                  <a:schemeClr val="accent1"/>
                </a:solidFill>
              </a:rPr>
              <a:t> el campo de investigación</a:t>
            </a:r>
            <a:endParaRPr lang="es-AR" sz="2800" dirty="0" smtClean="0">
              <a:solidFill>
                <a:schemeClr val="accent1"/>
              </a:solidFill>
            </a:endParaRPr>
          </a:p>
          <a:p>
            <a:pPr marL="320040" indent="-320040" eaLnBrk="1" fontAlgn="auto" hangingPunct="1">
              <a:spcAft>
                <a:spcPts val="0"/>
              </a:spcAft>
              <a:buFont typeface="Wingdings"/>
              <a:buChar char=""/>
              <a:defRPr/>
            </a:pPr>
            <a:endParaRPr lang="es-A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half" idx="2"/>
          </p:nvPr>
        </p:nvSpPr>
        <p:spPr/>
        <p:txBody>
          <a:bodyPr>
            <a:noAutofit/>
          </a:bodyPr>
          <a:lstStyle/>
          <a:p>
            <a:endParaRPr lang="es-ES_tradnl" sz="2400" dirty="0" smtClean="0"/>
          </a:p>
          <a:p>
            <a:endParaRPr lang="es-ES_tradnl" sz="2400" dirty="0" smtClean="0"/>
          </a:p>
          <a:p>
            <a:r>
              <a:rPr lang="es-ES_tradnl" sz="2400" dirty="0" smtClean="0"/>
              <a:t> </a:t>
            </a:r>
          </a:p>
          <a:p>
            <a:endParaRPr lang="es-AR" sz="2400" dirty="0"/>
          </a:p>
        </p:txBody>
      </p:sp>
      <p:sp>
        <p:nvSpPr>
          <p:cNvPr id="4" name="3 Título"/>
          <p:cNvSpPr>
            <a:spLocks noGrp="1"/>
          </p:cNvSpPr>
          <p:nvPr>
            <p:ph type="title"/>
          </p:nvPr>
        </p:nvSpPr>
        <p:spPr/>
        <p:txBody>
          <a:bodyPr>
            <a:noAutofit/>
          </a:bodyPr>
          <a:lstStyle/>
          <a:p>
            <a:r>
              <a:rPr lang="es-ES_tradnl" sz="4800" dirty="0" smtClean="0"/>
              <a:t>MUCHAS GRACIAS!</a:t>
            </a:r>
            <a:endParaRPr lang="es-AR" sz="4800" dirty="0"/>
          </a:p>
        </p:txBody>
      </p:sp>
      <p:pic>
        <p:nvPicPr>
          <p:cNvPr id="7" name="6 Marcador de posición de imagen" descr="images.jpg"/>
          <p:cNvPicPr>
            <a:picLocks noGrp="1" noChangeAspect="1"/>
          </p:cNvPicPr>
          <p:nvPr>
            <p:ph type="pic" idx="1"/>
          </p:nvPr>
        </p:nvPicPr>
        <p:blipFill>
          <a:blip r:embed="rId2"/>
          <a:srcRect l="3369" r="3369"/>
          <a:stretch>
            <a:fillRect/>
          </a:stretch>
        </p:blipFill>
        <p:spPr/>
      </p:pic>
      <p:pic>
        <p:nvPicPr>
          <p:cNvPr id="5" name="Imagen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5619588"/>
            <a:ext cx="73374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20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625" y="428625"/>
            <a:ext cx="3571875" cy="5016500"/>
          </a:xfrm>
          <a:prstGeom prst="rect">
            <a:avLst/>
          </a:prstGeom>
          <a:noFill/>
        </p:spPr>
        <p:txBody>
          <a:bodyPr>
            <a:spAutoFit/>
          </a:bodyPr>
          <a:lstStyle/>
          <a:p>
            <a:pPr>
              <a:defRPr/>
            </a:pPr>
            <a:r>
              <a:rPr lang="es-AR" sz="3200" dirty="0">
                <a:latin typeface="+mn-lt"/>
              </a:rPr>
              <a:t>        </a:t>
            </a:r>
            <a:r>
              <a:rPr lang="es-AR" sz="3200" u="sng" dirty="0">
                <a:latin typeface="+mn-lt"/>
              </a:rPr>
              <a:t>Área </a:t>
            </a:r>
            <a:r>
              <a:rPr lang="es-AR" sz="3200" dirty="0">
                <a:latin typeface="+mn-lt"/>
              </a:rPr>
              <a:t>                          </a:t>
            </a:r>
          </a:p>
          <a:p>
            <a:pPr>
              <a:defRPr/>
            </a:pPr>
            <a:endParaRPr lang="es-AR" sz="3200" dirty="0">
              <a:latin typeface="+mn-lt"/>
            </a:endParaRPr>
          </a:p>
          <a:p>
            <a:pPr>
              <a:defRPr/>
            </a:pPr>
            <a:r>
              <a:rPr lang="es-AR" sz="3200" dirty="0">
                <a:latin typeface="+mn-lt"/>
              </a:rPr>
              <a:t> </a:t>
            </a:r>
          </a:p>
          <a:p>
            <a:pPr>
              <a:defRPr/>
            </a:pPr>
            <a:r>
              <a:rPr lang="es-AR" sz="3200" dirty="0">
                <a:latin typeface="+mn-lt"/>
              </a:rPr>
              <a:t>  Tema general</a:t>
            </a:r>
          </a:p>
          <a:p>
            <a:pPr>
              <a:defRPr/>
            </a:pPr>
            <a:endParaRPr lang="es-AR" sz="3200" dirty="0">
              <a:latin typeface="+mn-lt"/>
            </a:endParaRPr>
          </a:p>
          <a:p>
            <a:pPr>
              <a:defRPr/>
            </a:pPr>
            <a:endParaRPr lang="es-AR" sz="3200" dirty="0">
              <a:latin typeface="+mn-lt"/>
            </a:endParaRPr>
          </a:p>
          <a:p>
            <a:pPr>
              <a:defRPr/>
            </a:pPr>
            <a:r>
              <a:rPr lang="es-AR" sz="3200" i="1" dirty="0">
                <a:latin typeface="+mn-lt"/>
              </a:rPr>
              <a:t>Temas específicos</a:t>
            </a:r>
          </a:p>
          <a:p>
            <a:pPr>
              <a:defRPr/>
            </a:pPr>
            <a:endParaRPr lang="es-AR" sz="3200" dirty="0">
              <a:latin typeface="+mn-lt"/>
            </a:endParaRPr>
          </a:p>
          <a:p>
            <a:pPr>
              <a:defRPr/>
            </a:pPr>
            <a:endParaRPr lang="es-AR" sz="3200" dirty="0">
              <a:latin typeface="+mn-lt"/>
            </a:endParaRPr>
          </a:p>
          <a:p>
            <a:pPr>
              <a:defRPr/>
            </a:pPr>
            <a:r>
              <a:rPr lang="es-AR" sz="3200" dirty="0">
                <a:latin typeface="+mn-lt"/>
              </a:rPr>
              <a:t>     Problema</a:t>
            </a:r>
          </a:p>
        </p:txBody>
      </p:sp>
      <p:sp>
        <p:nvSpPr>
          <p:cNvPr id="6" name="5 Flecha izquierda y derecha"/>
          <p:cNvSpPr/>
          <p:nvPr/>
        </p:nvSpPr>
        <p:spPr>
          <a:xfrm rot="5400000">
            <a:off x="1500188" y="1214438"/>
            <a:ext cx="642937" cy="3571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8" name="7 Flecha izquierda y derecha"/>
          <p:cNvSpPr/>
          <p:nvPr/>
        </p:nvSpPr>
        <p:spPr>
          <a:xfrm rot="5400000">
            <a:off x="1500188" y="4143375"/>
            <a:ext cx="642938" cy="3571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9" name="8 Flecha izquierda y derecha"/>
          <p:cNvSpPr/>
          <p:nvPr/>
        </p:nvSpPr>
        <p:spPr>
          <a:xfrm rot="5400000">
            <a:off x="1500188" y="2786063"/>
            <a:ext cx="642937" cy="3571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10" name="9 CuadroTexto"/>
          <p:cNvSpPr txBox="1"/>
          <p:nvPr/>
        </p:nvSpPr>
        <p:spPr>
          <a:xfrm>
            <a:off x="4429125" y="500063"/>
            <a:ext cx="3214688" cy="4154487"/>
          </a:xfrm>
          <a:prstGeom prst="rect">
            <a:avLst/>
          </a:prstGeom>
          <a:noFill/>
        </p:spPr>
        <p:txBody>
          <a:bodyPr>
            <a:spAutoFit/>
          </a:bodyPr>
          <a:lstStyle/>
          <a:p>
            <a:pPr algn="ctr">
              <a:defRPr/>
            </a:pPr>
            <a:r>
              <a:rPr lang="es-AR" sz="2400" u="sng" dirty="0">
                <a:latin typeface="+mn-lt"/>
              </a:rPr>
              <a:t>Salud y alimentación</a:t>
            </a:r>
          </a:p>
          <a:p>
            <a:pPr algn="ctr">
              <a:defRPr/>
            </a:pPr>
            <a:endParaRPr lang="es-AR" sz="2400" dirty="0">
              <a:latin typeface="+mn-lt"/>
            </a:endParaRPr>
          </a:p>
          <a:p>
            <a:pPr algn="ctr">
              <a:defRPr/>
            </a:pPr>
            <a:endParaRPr lang="es-AR" sz="2400" dirty="0">
              <a:latin typeface="+mn-lt"/>
            </a:endParaRPr>
          </a:p>
          <a:p>
            <a:pPr algn="ctr">
              <a:defRPr/>
            </a:pPr>
            <a:r>
              <a:rPr lang="es-AR" sz="2400" dirty="0">
                <a:latin typeface="+mn-lt"/>
              </a:rPr>
              <a:t>Pautas alimentarias </a:t>
            </a:r>
          </a:p>
          <a:p>
            <a:pPr algn="ctr">
              <a:defRPr/>
            </a:pPr>
            <a:endParaRPr lang="es-AR" sz="2400" dirty="0">
              <a:latin typeface="+mn-lt"/>
            </a:endParaRPr>
          </a:p>
          <a:p>
            <a:pPr algn="ctr">
              <a:defRPr/>
            </a:pPr>
            <a:endParaRPr lang="es-AR" sz="2400" dirty="0">
              <a:latin typeface="+mn-lt"/>
            </a:endParaRPr>
          </a:p>
          <a:p>
            <a:pPr algn="ctr">
              <a:defRPr/>
            </a:pPr>
            <a:r>
              <a:rPr lang="es-AR" sz="2400" i="1" dirty="0">
                <a:latin typeface="+mn-lt"/>
              </a:rPr>
              <a:t>-Pautas alimentarias      argentinas</a:t>
            </a:r>
          </a:p>
          <a:p>
            <a:pPr algn="ctr">
              <a:defRPr/>
            </a:pPr>
            <a:r>
              <a:rPr lang="es-AR" sz="2400" i="1" dirty="0">
                <a:latin typeface="+mn-lt"/>
              </a:rPr>
              <a:t>-Cambios de pautas alimentarias en Argentina</a:t>
            </a:r>
          </a:p>
        </p:txBody>
      </p:sp>
      <p:sp>
        <p:nvSpPr>
          <p:cNvPr id="14" name="13 Flecha izquierda y derecha"/>
          <p:cNvSpPr/>
          <p:nvPr/>
        </p:nvSpPr>
        <p:spPr>
          <a:xfrm rot="5400000">
            <a:off x="5643563" y="1214438"/>
            <a:ext cx="571500" cy="2857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16" name="15 Flecha izquierda y derecha"/>
          <p:cNvSpPr/>
          <p:nvPr/>
        </p:nvSpPr>
        <p:spPr>
          <a:xfrm rot="5400000">
            <a:off x="5643563" y="2214563"/>
            <a:ext cx="571500" cy="2857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17" name="16 Flecha izquierda y derecha"/>
          <p:cNvSpPr/>
          <p:nvPr/>
        </p:nvSpPr>
        <p:spPr>
          <a:xfrm rot="5400000">
            <a:off x="5715000" y="4786313"/>
            <a:ext cx="571500" cy="2857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18" name="17 CuadroTexto"/>
          <p:cNvSpPr txBox="1"/>
          <p:nvPr/>
        </p:nvSpPr>
        <p:spPr>
          <a:xfrm>
            <a:off x="3429000" y="5286375"/>
            <a:ext cx="5500688" cy="1323975"/>
          </a:xfrm>
          <a:prstGeom prst="rect">
            <a:avLst/>
          </a:prstGeom>
          <a:noFill/>
        </p:spPr>
        <p:txBody>
          <a:bodyPr>
            <a:spAutoFit/>
          </a:bodyPr>
          <a:lstStyle/>
          <a:p>
            <a:pPr algn="ctr">
              <a:defRPr/>
            </a:pPr>
            <a:r>
              <a:rPr lang="es-AR" sz="2000" dirty="0">
                <a:latin typeface="+mn-lt"/>
              </a:rPr>
              <a:t>¿Qué motivó los cambios que se produjeron en las pautas alimentarias </a:t>
            </a:r>
            <a:r>
              <a:rPr lang="es-AR" sz="2000" b="1" dirty="0">
                <a:latin typeface="+mn-lt"/>
              </a:rPr>
              <a:t>argentinas(límite espacial) </a:t>
            </a:r>
            <a:r>
              <a:rPr lang="es-AR" sz="2000" dirty="0">
                <a:latin typeface="+mn-lt"/>
              </a:rPr>
              <a:t>en los últimos </a:t>
            </a:r>
            <a:r>
              <a:rPr lang="es-AR" sz="2000" b="1" dirty="0">
                <a:latin typeface="+mn-lt"/>
              </a:rPr>
              <a:t>10 años (límite temporal)</a:t>
            </a:r>
            <a:r>
              <a:rPr lang="es-AR" sz="2000" dirty="0">
                <a:latin typeface="+mn-lt"/>
              </a:rPr>
              <a:t>?</a:t>
            </a:r>
          </a:p>
        </p:txBody>
      </p:sp>
      <p:sp>
        <p:nvSpPr>
          <p:cNvPr id="3" name="2 CuadroTexto"/>
          <p:cNvSpPr txBox="1"/>
          <p:nvPr/>
        </p:nvSpPr>
        <p:spPr>
          <a:xfrm>
            <a:off x="0" y="0"/>
            <a:ext cx="2000251" cy="646331"/>
          </a:xfrm>
          <a:prstGeom prst="rect">
            <a:avLst/>
          </a:prstGeom>
          <a:noFill/>
        </p:spPr>
        <p:txBody>
          <a:bodyPr wrap="square" rtlCol="0">
            <a:spAutoFit/>
          </a:bodyPr>
          <a:lstStyle/>
          <a:p>
            <a:r>
              <a:rPr lang="es-ES_tradnl" sz="3600" b="1" dirty="0" smtClean="0">
                <a:solidFill>
                  <a:srgbClr val="FF0000"/>
                </a:solidFill>
              </a:rPr>
              <a:t>EJEMPLO</a:t>
            </a:r>
            <a:endParaRPr lang="es-AR" sz="3600" b="1"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4800"/>
                            </p:stCondLst>
                            <p:childTnLst>
                              <p:par>
                                <p:cTn id="11" presetID="3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7" fill="hold">
                            <p:stCondLst>
                              <p:cond delay="5800"/>
                            </p:stCondLst>
                            <p:childTnLst>
                              <p:par>
                                <p:cTn id="18" presetID="37"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4" fill="hold">
                            <p:stCondLst>
                              <p:cond delay="6800"/>
                            </p:stCondLst>
                            <p:childTnLst>
                              <p:par>
                                <p:cTn id="25" presetID="37"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1"/>
                                          </p:val>
                                        </p:tav>
                                        <p:tav tm="100000">
                                          <p:val>
                                            <p:strVal val="#ppt_x"/>
                                          </p:val>
                                        </p:tav>
                                      </p:tavLst>
                                    </p:anim>
                                    <p:anim calcmode="lin" valueType="num">
                                      <p:cBhvr>
                                        <p:cTn id="37" dur="1000" fill="hold"/>
                                        <p:tgtEl>
                                          <p:spTgt spid="10"/>
                                        </p:tgtEl>
                                        <p:attrNameLst>
                                          <p:attrName>ppt_y</p:attrName>
                                        </p:attrNameLst>
                                      </p:cBhvr>
                                      <p:tavLst>
                                        <p:tav tm="0">
                                          <p:val>
                                            <p:strVal val="#ppt_y"/>
                                          </p:val>
                                        </p:tav>
                                        <p:tav tm="100000">
                                          <p:val>
                                            <p:strVal val="#ppt_y"/>
                                          </p:val>
                                        </p:tav>
                                      </p:tavLst>
                                    </p:anim>
                                  </p:childTnLst>
                                </p:cTn>
                              </p:par>
                              <p:par>
                                <p:cTn id="38" presetID="40" presetClass="entr" presetSubtype="0" fill="hold" grpId="0" nodeType="withEffect">
                                  <p:stCondLst>
                                    <p:cond delay="0"/>
                                  </p:stCondLst>
                                  <p:iterate type="lt">
                                    <p:tmPct val="10000"/>
                                  </p:iterate>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1"/>
                                          </p:val>
                                        </p:tav>
                                        <p:tav tm="100000">
                                          <p:val>
                                            <p:strVal val="#ppt_x"/>
                                          </p:val>
                                        </p:tav>
                                      </p:tavLst>
                                    </p:anim>
                                    <p:anim calcmode="lin" valueType="num">
                                      <p:cBhvr>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12800"/>
                            </p:stCondLst>
                            <p:childTnLst>
                              <p:par>
                                <p:cTn id="44" presetID="37"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900" decel="100000" fill="hold"/>
                                        <p:tgtEl>
                                          <p:spTgt spid="1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0" fill="hold">
                            <p:stCondLst>
                              <p:cond delay="13800"/>
                            </p:stCondLst>
                            <p:childTnLst>
                              <p:par>
                                <p:cTn id="51" presetID="37"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900" decel="100000" fill="hold"/>
                                        <p:tgtEl>
                                          <p:spTgt spid="1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7" fill="hold">
                            <p:stCondLst>
                              <p:cond delay="14800"/>
                            </p:stCondLst>
                            <p:childTnLst>
                              <p:par>
                                <p:cTn id="58" presetID="37"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900" decel="100000" fill="hold"/>
                                        <p:tgtEl>
                                          <p:spTgt spid="1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P spid="10" grpId="0"/>
      <p:bldP spid="14" grpId="0" animBg="1"/>
      <p:bldP spid="16" grpId="0" animBg="1"/>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620688"/>
            <a:ext cx="8153400" cy="990600"/>
          </a:xfrm>
        </p:spPr>
        <p:txBody>
          <a:bodyPr/>
          <a:lstStyle/>
          <a:p>
            <a:pPr algn="ctr" eaLnBrk="1" hangingPunct="1"/>
            <a:r>
              <a:rPr lang="es-AR" dirty="0" smtClean="0">
                <a:solidFill>
                  <a:schemeClr val="accent2"/>
                </a:solidFill>
              </a:rPr>
              <a:t>Justificación</a:t>
            </a:r>
          </a:p>
        </p:txBody>
      </p:sp>
      <p:sp>
        <p:nvSpPr>
          <p:cNvPr id="3" name="2 Marcador de contenido"/>
          <p:cNvSpPr>
            <a:spLocks noGrp="1"/>
          </p:cNvSpPr>
          <p:nvPr>
            <p:ph sz="quarter" idx="4294967295"/>
          </p:nvPr>
        </p:nvSpPr>
        <p:spPr>
          <a:xfrm>
            <a:off x="0" y="1557338"/>
            <a:ext cx="9144000" cy="4495800"/>
          </a:xfrm>
        </p:spPr>
        <p:txBody>
          <a:bodyPr/>
          <a:lstStyle/>
          <a:p>
            <a:pPr eaLnBrk="1" hangingPunct="1">
              <a:buFont typeface="Wingdings" pitchFamily="2" charset="2"/>
              <a:buNone/>
            </a:pPr>
            <a:r>
              <a:rPr lang="es-AR" dirty="0" smtClean="0"/>
              <a:t>Razones de la utilidad del estudio, argumentos a favor del estudio.</a:t>
            </a:r>
          </a:p>
          <a:p>
            <a:pPr eaLnBrk="1" hangingPunct="1">
              <a:buFont typeface="Wingdings" pitchFamily="2" charset="2"/>
              <a:buNone/>
            </a:pPr>
            <a:r>
              <a:rPr lang="es-AR" dirty="0" smtClean="0"/>
              <a:t>Criterios para evaluar el valor potencial de una investigación: </a:t>
            </a:r>
            <a:endParaRPr lang="es-ES" dirty="0" smtClean="0"/>
          </a:p>
          <a:p>
            <a:pPr eaLnBrk="1" hangingPunct="1">
              <a:buFont typeface="Wingdings" pitchFamily="2" charset="2"/>
              <a:buNone/>
            </a:pPr>
            <a:r>
              <a:rPr lang="es-AR" dirty="0" smtClean="0"/>
              <a:t>   </a:t>
            </a:r>
          </a:p>
          <a:p>
            <a:pPr eaLnBrk="1" hangingPunct="1">
              <a:buFont typeface="Wingdings" pitchFamily="2" charset="2"/>
              <a:buNone/>
            </a:pPr>
            <a:r>
              <a:rPr lang="es-AR" dirty="0" smtClean="0"/>
              <a:t>   1.    </a:t>
            </a:r>
            <a:r>
              <a:rPr lang="es-AR" dirty="0" err="1" smtClean="0"/>
              <a:t>significatividad</a:t>
            </a:r>
            <a:r>
              <a:rPr lang="es-AR" dirty="0" smtClean="0"/>
              <a:t>  y   relevancia social</a:t>
            </a:r>
          </a:p>
          <a:p>
            <a:pPr eaLnBrk="1" hangingPunct="1">
              <a:buFont typeface="Wingdings" pitchFamily="2" charset="2"/>
              <a:buNone/>
            </a:pPr>
            <a:r>
              <a:rPr lang="es-AR" dirty="0" smtClean="0"/>
              <a:t>   2.    implicaciones prácticas</a:t>
            </a:r>
          </a:p>
          <a:p>
            <a:pPr eaLnBrk="1" hangingPunct="1">
              <a:buFont typeface="Wingdings" pitchFamily="2" charset="2"/>
              <a:buNone/>
            </a:pPr>
            <a:r>
              <a:rPr lang="es-AR" dirty="0" smtClean="0"/>
              <a:t>   3.    valor teórico</a:t>
            </a:r>
            <a:endParaRPr lang="es-ES" dirty="0" smtClean="0"/>
          </a:p>
          <a:p>
            <a:pPr eaLnBrk="1" hangingPunct="1"/>
            <a:endParaRPr lang="es-AR" dirty="0" smtClean="0"/>
          </a:p>
        </p:txBody>
      </p:sp>
      <p:sp>
        <p:nvSpPr>
          <p:cNvPr id="4" name="3 Rectángulo"/>
          <p:cNvSpPr/>
          <p:nvPr/>
        </p:nvSpPr>
        <p:spPr>
          <a:xfrm>
            <a:off x="1258888" y="404813"/>
            <a:ext cx="7885112" cy="36036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5" name="4 Rectángulo"/>
          <p:cNvSpPr/>
          <p:nvPr/>
        </p:nvSpPr>
        <p:spPr>
          <a:xfrm>
            <a:off x="0" y="404813"/>
            <a:ext cx="1187450" cy="36036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22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32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42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52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62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72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150938" y="1052513"/>
            <a:ext cx="7993062" cy="2054225"/>
          </a:xfrm>
        </p:spPr>
        <p:txBody>
          <a:bodyPr/>
          <a:lstStyle/>
          <a:p>
            <a:pPr algn="ctr" eaLnBrk="1" hangingPunct="1">
              <a:defRPr/>
            </a:pPr>
            <a:r>
              <a:rPr lang="es-AR" sz="5400" dirty="0" smtClean="0">
                <a:latin typeface="+mn-lt"/>
              </a:rPr>
              <a:t>EMISIÓN DE HIPÓTESIS</a:t>
            </a:r>
          </a:p>
        </p:txBody>
      </p:sp>
      <p:pic>
        <p:nvPicPr>
          <p:cNvPr id="10" name="9 Imagen" descr="thumbnailq.jpg"/>
          <p:cNvPicPr>
            <a:picLocks noChangeAspect="1"/>
          </p:cNvPicPr>
          <p:nvPr/>
        </p:nvPicPr>
        <p:blipFill>
          <a:blip r:embed="rId3" cstate="print"/>
          <a:stretch>
            <a:fillRect/>
          </a:stretch>
        </p:blipFill>
        <p:spPr>
          <a:xfrm rot="21145692">
            <a:off x="1758323" y="3232409"/>
            <a:ext cx="3355321" cy="3419436"/>
          </a:xfrm>
          <a:prstGeom prst="rect">
            <a:avLst/>
          </a:prstGeom>
          <a:ln>
            <a:noFill/>
          </a:ln>
          <a:effectLst>
            <a:softEdge rad="112500"/>
          </a:effectLst>
        </p:spPr>
      </p:pic>
      <p:pic>
        <p:nvPicPr>
          <p:cNvPr id="4" name="3 Imagen" descr="CIENCIA.png"/>
          <p:cNvPicPr>
            <a:picLocks noChangeAspect="1"/>
          </p:cNvPicPr>
          <p:nvPr/>
        </p:nvPicPr>
        <p:blipFill>
          <a:blip r:embed="rId4" cstate="print"/>
          <a:stretch>
            <a:fillRect/>
          </a:stretch>
        </p:blipFill>
        <p:spPr>
          <a:xfrm>
            <a:off x="3924300" y="2781300"/>
            <a:ext cx="3024188" cy="33258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11188" y="404813"/>
            <a:ext cx="7467600" cy="1143000"/>
          </a:xfrm>
        </p:spPr>
        <p:txBody>
          <a:bodyPr>
            <a:normAutofit fontScale="90000"/>
          </a:bodyPr>
          <a:lstStyle/>
          <a:p>
            <a:pPr algn="ctr" eaLnBrk="1" fontAlgn="auto" hangingPunct="1">
              <a:spcAft>
                <a:spcPts val="0"/>
              </a:spcAft>
              <a:defRPr/>
            </a:pPr>
            <a:r>
              <a:rPr lang="es-AR" dirty="0" smtClean="0">
                <a:solidFill>
                  <a:schemeClr val="accent2"/>
                </a:solidFill>
              </a:rPr>
              <a:t>HIPÓTESIS</a:t>
            </a:r>
            <a:r>
              <a:rPr lang="es-AR" dirty="0" smtClean="0"/>
              <a:t/>
            </a:r>
            <a:br>
              <a:rPr lang="es-AR" dirty="0" smtClean="0"/>
            </a:br>
            <a:endParaRPr lang="es-AR" dirty="0"/>
          </a:p>
        </p:txBody>
      </p:sp>
      <p:sp>
        <p:nvSpPr>
          <p:cNvPr id="5" name="4 Marcador de contenido"/>
          <p:cNvSpPr>
            <a:spLocks noGrp="1"/>
          </p:cNvSpPr>
          <p:nvPr>
            <p:ph sz="quarter" idx="1"/>
          </p:nvPr>
        </p:nvSpPr>
        <p:spPr>
          <a:xfrm>
            <a:off x="0" y="1557338"/>
            <a:ext cx="9144000" cy="5788025"/>
          </a:xfrm>
        </p:spPr>
        <p:txBody>
          <a:bodyPr>
            <a:normAutofit fontScale="77500" lnSpcReduction="20000"/>
          </a:bodyPr>
          <a:lstStyle/>
          <a:p>
            <a:pPr marL="274320" indent="-274320" eaLnBrk="1" fontAlgn="auto" hangingPunct="1">
              <a:spcAft>
                <a:spcPts val="0"/>
              </a:spcAft>
              <a:buFont typeface="Wingdings"/>
              <a:buNone/>
              <a:defRPr/>
            </a:pPr>
            <a:r>
              <a:rPr lang="es-AR" sz="4400" u="sng" dirty="0" smtClean="0">
                <a:solidFill>
                  <a:schemeClr val="tx1">
                    <a:lumMod val="95000"/>
                    <a:lumOff val="5000"/>
                  </a:schemeClr>
                </a:solidFill>
              </a:rPr>
              <a:t>Hipótesis: </a:t>
            </a:r>
          </a:p>
          <a:p>
            <a:pPr marL="274320" indent="-274320" eaLnBrk="1" fontAlgn="auto" hangingPunct="1">
              <a:spcAft>
                <a:spcPts val="0"/>
              </a:spcAft>
              <a:buFont typeface="Wingdings" pitchFamily="2" charset="2"/>
              <a:buChar char="ü"/>
              <a:defRPr/>
            </a:pPr>
            <a:r>
              <a:rPr lang="es-AR" sz="4400" dirty="0" smtClean="0"/>
              <a:t>Son tentativas de explicación de los fenómenos a estudiar, que se formulan al comienzo de una investigación.</a:t>
            </a:r>
          </a:p>
          <a:p>
            <a:pPr marL="274320" indent="-274320" eaLnBrk="1" fontAlgn="auto" hangingPunct="1">
              <a:spcAft>
                <a:spcPts val="0"/>
              </a:spcAft>
              <a:buFont typeface="Wingdings" pitchFamily="2" charset="2"/>
              <a:buChar char="ü"/>
              <a:defRPr/>
            </a:pPr>
            <a:r>
              <a:rPr lang="es-AR" sz="4400" dirty="0" smtClean="0"/>
              <a:t>Conjetura de carácter probable sobre los hechos , fenómenos , procesos naturales o sociales. </a:t>
            </a:r>
          </a:p>
          <a:p>
            <a:pPr marL="274320" indent="-274320" eaLnBrk="1" fontAlgn="auto" hangingPunct="1">
              <a:spcAft>
                <a:spcPts val="0"/>
              </a:spcAft>
              <a:buFont typeface="Wingdings" pitchFamily="2" charset="2"/>
              <a:buChar char="ü"/>
              <a:defRPr/>
            </a:pPr>
            <a:r>
              <a:rPr lang="es-AR" sz="4400" dirty="0" smtClean="0"/>
              <a:t>Es una oración que se formula como respuesta probable al problema planteado. Es un enunciado que contiene </a:t>
            </a:r>
            <a:r>
              <a:rPr lang="es-AR" sz="4400" u="sng" dirty="0" smtClean="0">
                <a:solidFill>
                  <a:schemeClr val="accent2"/>
                </a:solidFill>
              </a:rPr>
              <a:t>VARIABLES </a:t>
            </a:r>
          </a:p>
          <a:p>
            <a:pPr marL="274320" indent="-274320" algn="just" eaLnBrk="1" fontAlgn="auto" hangingPunct="1">
              <a:spcAft>
                <a:spcPts val="0"/>
              </a:spcAft>
              <a:buFont typeface="Wingdings"/>
              <a:buNone/>
              <a:defRPr/>
            </a:pPr>
            <a:endParaRPr lang="es-AR" dirty="0" smtClean="0"/>
          </a:p>
          <a:p>
            <a:pPr marL="274320" indent="-274320" algn="just" eaLnBrk="1" fontAlgn="auto" hangingPunct="1">
              <a:spcAft>
                <a:spcPts val="0"/>
              </a:spcAft>
              <a:buFont typeface="Wingdings"/>
              <a:buNone/>
              <a:defRPr/>
            </a:pPr>
            <a:r>
              <a:rPr lang="es-AR" dirty="0" smtClean="0"/>
              <a:t>   </a:t>
            </a:r>
          </a:p>
          <a:p>
            <a:pPr marL="274320" indent="-274320" algn="just" eaLnBrk="1" fontAlgn="auto" hangingPunct="1">
              <a:spcAft>
                <a:spcPts val="0"/>
              </a:spcAft>
              <a:buFont typeface="Wingdings"/>
              <a:buNone/>
              <a:defRPr/>
            </a:pPr>
            <a:r>
              <a:rPr lang="es-AR" u="sng" dirty="0" smtClean="0"/>
              <a:t> </a:t>
            </a:r>
            <a:endParaRPr lang="es-ES" dirty="0" smtClean="0"/>
          </a:p>
          <a:p>
            <a:pPr marL="274320" indent="-274320" eaLnBrk="1" fontAlgn="auto" hangingPunct="1">
              <a:spcAft>
                <a:spcPts val="0"/>
              </a:spcAft>
              <a:buFont typeface="Wingdings"/>
              <a:buChar char=""/>
              <a:defRPr/>
            </a:pP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childTnLst>
                          </p:cTn>
                        </p:par>
                        <p:par>
                          <p:cTn id="19" fill="hold">
                            <p:stCondLst>
                              <p:cond delay="4000"/>
                            </p:stCondLst>
                            <p:childTnLst>
                              <p:par>
                                <p:cTn id="20" presetID="10" presetClass="entr" presetSubtype="0"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par>
                          <p:cTn id="23" fill="hold">
                            <p:stCondLst>
                              <p:cond delay="6000"/>
                            </p:stCondLst>
                            <p:childTnLst>
                              <p:par>
                                <p:cTn id="24" presetID="10" presetClass="entr" presetSubtype="0" fill="hold" grpId="0"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288" y="188913"/>
            <a:ext cx="8353425" cy="3538537"/>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a:spAutoFit/>
          </a:bodyPr>
          <a:lstStyle/>
          <a:p>
            <a:pPr algn="just">
              <a:buFont typeface="Courier New" pitchFamily="49" charset="0"/>
              <a:buChar char="o"/>
              <a:defRPr/>
            </a:pPr>
            <a:r>
              <a:rPr lang="es-AR" sz="2800" dirty="0"/>
              <a:t> Las pautas alimentarias argentinas en los últimos 10 años cambiaron porque descendió el nivel socioeconómico de la población </a:t>
            </a:r>
          </a:p>
          <a:p>
            <a:pPr>
              <a:defRPr/>
            </a:pPr>
            <a:endParaRPr lang="es-AR" sz="2800" dirty="0"/>
          </a:p>
          <a:p>
            <a:pPr algn="just">
              <a:buFont typeface="Courier New" pitchFamily="49" charset="0"/>
              <a:buChar char="o"/>
              <a:defRPr/>
            </a:pPr>
            <a:r>
              <a:rPr lang="es-AR" sz="2800" dirty="0"/>
              <a:t> Las pautas alimentarias argentinas en los últimos 10 años cambiaron porque las personas tienen mayor información sobre los componentes necesarios para tener una dieta equilibrada</a:t>
            </a:r>
          </a:p>
        </p:txBody>
      </p:sp>
      <p:sp>
        <p:nvSpPr>
          <p:cNvPr id="29699" name="5 CuadroTexto"/>
          <p:cNvSpPr txBox="1">
            <a:spLocks noChangeArrowheads="1"/>
          </p:cNvSpPr>
          <p:nvPr/>
        </p:nvSpPr>
        <p:spPr bwMode="auto">
          <a:xfrm>
            <a:off x="179388" y="4149725"/>
            <a:ext cx="9144000" cy="2214563"/>
          </a:xfrm>
          <a:prstGeom prst="rect">
            <a:avLst/>
          </a:prstGeom>
          <a:noFill/>
          <a:ln w="9525">
            <a:noFill/>
            <a:miter lim="800000"/>
            <a:headEnd/>
            <a:tailEnd/>
          </a:ln>
        </p:spPr>
        <p:txBody>
          <a:bodyPr>
            <a:spAutoFit/>
          </a:bodyPr>
          <a:lstStyle/>
          <a:p>
            <a:pPr>
              <a:defRPr/>
            </a:pPr>
            <a:r>
              <a:rPr lang="es-AR" sz="2400" dirty="0">
                <a:latin typeface="+mn-lt"/>
              </a:rPr>
              <a:t>En las 2 hipótesis mencionadas tenemos, en consecuencia, las siguientes variables:</a:t>
            </a:r>
          </a:p>
          <a:p>
            <a:pPr>
              <a:buFontTx/>
              <a:buChar char="-"/>
              <a:defRPr/>
            </a:pPr>
            <a:r>
              <a:rPr lang="es-AR" sz="2400" dirty="0">
                <a:latin typeface="+mn-lt"/>
              </a:rPr>
              <a:t> NIVEL SOCIOECONÓMICO</a:t>
            </a:r>
          </a:p>
          <a:p>
            <a:pPr>
              <a:buFontTx/>
              <a:buChar char="-"/>
              <a:defRPr/>
            </a:pPr>
            <a:r>
              <a:rPr lang="es-AR" sz="2400" dirty="0">
                <a:latin typeface="+mn-lt"/>
              </a:rPr>
              <a:t> INFORMACIÓN</a:t>
            </a:r>
          </a:p>
          <a:p>
            <a:pPr>
              <a:buFontTx/>
              <a:buChar char="-"/>
              <a:defRPr/>
            </a:pPr>
            <a:r>
              <a:rPr lang="es-AR" sz="2400" dirty="0">
                <a:latin typeface="+mn-lt"/>
              </a:rPr>
              <a:t> PAUTAS ALIMENTARIAS</a:t>
            </a:r>
          </a:p>
          <a:p>
            <a:pPr>
              <a:defRPr/>
            </a:pPr>
            <a:endParaRPr lang="es-AR"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9699"/>
                                        </p:tgtEl>
                                        <p:attrNameLst>
                                          <p:attrName>style.visibility</p:attrName>
                                        </p:attrNameLst>
                                      </p:cBhvr>
                                      <p:to>
                                        <p:strVal val="visible"/>
                                      </p:to>
                                    </p:set>
                                    <p:animEffect transition="in" filter="fade">
                                      <p:cBhvr>
                                        <p:cTn id="13"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69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Personalizado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F2C8B0"/>
      </a:accent6>
      <a:hlink>
        <a:srgbClr val="26CBEC"/>
      </a:hlink>
      <a:folHlink>
        <a:srgbClr val="598C8C"/>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429</TotalTime>
  <Words>1547</Words>
  <Application>Microsoft Office PowerPoint</Application>
  <PresentationFormat>Presentación en pantalla (4:3)</PresentationFormat>
  <Paragraphs>257</Paragraphs>
  <Slides>40</Slides>
  <Notes>18</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Intermedio</vt:lpstr>
      <vt:lpstr>ETAPAS DE LA INDAGACIÓN ESCOLAR</vt:lpstr>
      <vt:lpstr>Presentación de PowerPoint</vt:lpstr>
      <vt:lpstr>FORMULACIÓN DEL PROBLEMA DE INVESTIGACIÓN</vt:lpstr>
      <vt:lpstr>Presentación de PowerPoint</vt:lpstr>
      <vt:lpstr>Presentación de PowerPoint</vt:lpstr>
      <vt:lpstr>Justificación</vt:lpstr>
      <vt:lpstr>EMISIÓN DE HIPÓTESIS</vt:lpstr>
      <vt:lpstr>HIPÓTESIS </vt:lpstr>
      <vt:lpstr>Presentación de PowerPoint</vt:lpstr>
      <vt:lpstr>FORMULACIÓN  DE  HIPÓTESIS </vt:lpstr>
      <vt:lpstr>OBJETIVOS DE INVESTIGACIÓN</vt:lpstr>
      <vt:lpstr>OBJETIVOS</vt:lpstr>
      <vt:lpstr>Presentación de PowerPoint</vt:lpstr>
      <vt:lpstr>Lista de verbos INFINITIVOS para la formulación de objetivos</vt:lpstr>
      <vt:lpstr>MARCO TEÓRICO</vt:lpstr>
      <vt:lpstr>MARCO TEÓRICO</vt:lpstr>
      <vt:lpstr>Búsqueda de información</vt:lpstr>
      <vt:lpstr>Presentación de PowerPoint</vt:lpstr>
      <vt:lpstr>DISEÑO DE LA INVESTIGACIÓN</vt:lpstr>
      <vt:lpstr>Presentación de PowerPoint</vt:lpstr>
      <vt:lpstr>Presentación de PowerPoint</vt:lpstr>
      <vt:lpstr>Diseño de la investigación – Ejemplo en Ciencias Naturales</vt:lpstr>
      <vt:lpstr>PROCESAMIENTO DE DATOS</vt:lpstr>
      <vt:lpstr>CONCLUSIONES</vt:lpstr>
      <vt:lpstr>    DOCUMENTOS TÉCNICOS </vt:lpstr>
      <vt:lpstr>Presentación de PowerPoint</vt:lpstr>
      <vt:lpstr>INFORME DE 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COMUNICACIÓN GRÁFICA</vt:lpstr>
      <vt:lpstr>Presentación de PowerPoint</vt:lpstr>
      <vt:lpstr>Presentación de PowerPoint</vt:lpstr>
      <vt:lpstr>DOCUMENTOS NACIONALES </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LINEAMIENTOS BÁSICOS PARA LA ELABORACIÓN DE PROYECTOS DE INVESTIGACIÓN ESCOLAR</dc:title>
  <dc:creator>Noralia</dc:creator>
  <cp:lastModifiedBy>Luffi</cp:lastModifiedBy>
  <cp:revision>41</cp:revision>
  <dcterms:created xsi:type="dcterms:W3CDTF">2011-03-27T18:35:49Z</dcterms:created>
  <dcterms:modified xsi:type="dcterms:W3CDTF">2020-03-13T16:08:45Z</dcterms:modified>
</cp:coreProperties>
</file>